
<file path=[Content_Types].xml><?xml version="1.0" encoding="utf-8"?>
<Types xmlns="http://schemas.openxmlformats.org/package/2006/content-types">
  <Default Extension="xml" ContentType="application/xml"/>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72" r:id="rId1"/>
  </p:sldMasterIdLst>
  <p:notesMasterIdLst>
    <p:notesMasterId r:id="rId70"/>
  </p:notesMasterIdLst>
  <p:sldIdLst>
    <p:sldId id="633" r:id="rId2"/>
    <p:sldId id="707" r:id="rId3"/>
    <p:sldId id="708" r:id="rId4"/>
    <p:sldId id="746" r:id="rId5"/>
    <p:sldId id="709" r:id="rId6"/>
    <p:sldId id="710" r:id="rId7"/>
    <p:sldId id="711" r:id="rId8"/>
    <p:sldId id="712" r:id="rId9"/>
    <p:sldId id="713" r:id="rId10"/>
    <p:sldId id="714" r:id="rId11"/>
    <p:sldId id="715" r:id="rId12"/>
    <p:sldId id="716" r:id="rId13"/>
    <p:sldId id="717" r:id="rId14"/>
    <p:sldId id="718" r:id="rId15"/>
    <p:sldId id="719" r:id="rId16"/>
    <p:sldId id="720" r:id="rId17"/>
    <p:sldId id="721" r:id="rId18"/>
    <p:sldId id="747" r:id="rId19"/>
    <p:sldId id="722" r:id="rId20"/>
    <p:sldId id="724" r:id="rId21"/>
    <p:sldId id="725" r:id="rId22"/>
    <p:sldId id="726" r:id="rId23"/>
    <p:sldId id="748" r:id="rId24"/>
    <p:sldId id="749" r:id="rId25"/>
    <p:sldId id="750" r:id="rId26"/>
    <p:sldId id="728" r:id="rId27"/>
    <p:sldId id="751" r:id="rId28"/>
    <p:sldId id="730" r:id="rId29"/>
    <p:sldId id="731" r:id="rId30"/>
    <p:sldId id="732" r:id="rId31"/>
    <p:sldId id="734" r:id="rId32"/>
    <p:sldId id="752" r:id="rId33"/>
    <p:sldId id="736" r:id="rId34"/>
    <p:sldId id="737" r:id="rId35"/>
    <p:sldId id="738" r:id="rId36"/>
    <p:sldId id="739" r:id="rId37"/>
    <p:sldId id="740" r:id="rId38"/>
    <p:sldId id="742" r:id="rId39"/>
    <p:sldId id="743" r:id="rId40"/>
    <p:sldId id="744" r:id="rId41"/>
    <p:sldId id="745" r:id="rId42"/>
    <p:sldId id="705" r:id="rId43"/>
    <p:sldId id="652" r:id="rId44"/>
    <p:sldId id="603" r:id="rId45"/>
    <p:sldId id="604" r:id="rId46"/>
    <p:sldId id="605" r:id="rId47"/>
    <p:sldId id="606" r:id="rId48"/>
    <p:sldId id="607" r:id="rId49"/>
    <p:sldId id="608" r:id="rId50"/>
    <p:sldId id="611" r:id="rId51"/>
    <p:sldId id="612" r:id="rId52"/>
    <p:sldId id="614" r:id="rId53"/>
    <p:sldId id="613" r:id="rId54"/>
    <p:sldId id="615" r:id="rId55"/>
    <p:sldId id="616" r:id="rId56"/>
    <p:sldId id="617" r:id="rId57"/>
    <p:sldId id="618" r:id="rId58"/>
    <p:sldId id="653" r:id="rId59"/>
    <p:sldId id="482" r:id="rId60"/>
    <p:sldId id="551" r:id="rId61"/>
    <p:sldId id="552" r:id="rId62"/>
    <p:sldId id="553" r:id="rId63"/>
    <p:sldId id="554" r:id="rId64"/>
    <p:sldId id="555" r:id="rId65"/>
    <p:sldId id="556" r:id="rId66"/>
    <p:sldId id="753" r:id="rId67"/>
    <p:sldId id="557" r:id="rId68"/>
    <p:sldId id="754" r:id="rId69"/>
  </p:sldIdLst>
  <p:sldSz cx="12192000" cy="6858000"/>
  <p:notesSz cx="6858000" cy="9144000"/>
  <p:defaultTextStyle>
    <a:defPPr>
      <a:defRPr lang="es-ES_trad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D5053"/>
    <a:srgbClr val="CD6292"/>
    <a:srgbClr val="C87969"/>
    <a:srgbClr val="C88699"/>
    <a:srgbClr val="7B3583"/>
    <a:srgbClr val="D38A9E"/>
    <a:srgbClr val="452544"/>
    <a:srgbClr val="F393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Estilo medio 2 - Énfasis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18603FDC-E32A-4AB5-989C-0864C3EAD2B8}" styleName="Estilo temático 2 - Énfasis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72833802-FEF1-4C79-8D5D-14CF1EAF98D9}" styleName="Estilo claro 2 - Acento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Estilo claro 2 - Acento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DA37D80-6434-44D0-A028-1B22A696006F}" styleName="Estilo claro 3 - Acento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3C2FFA5D-87B4-456A-9821-1D502468CF0F}" styleName="Estilo temático 1 - Énfasis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889"/>
    <p:restoredTop sz="85108"/>
  </p:normalViewPr>
  <p:slideViewPr>
    <p:cSldViewPr snapToGrid="0" snapToObjects="1">
      <p:cViewPr>
        <p:scale>
          <a:sx n="80" d="100"/>
          <a:sy n="80" d="100"/>
        </p:scale>
        <p:origin x="440" y="-12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70" Type="http://schemas.openxmlformats.org/officeDocument/2006/relationships/notesMaster" Target="notesMasters/notesMaster1.xml"/><Relationship Id="rId71" Type="http://schemas.openxmlformats.org/officeDocument/2006/relationships/presProps" Target="presProps.xml"/><Relationship Id="rId72" Type="http://schemas.openxmlformats.org/officeDocument/2006/relationships/viewProps" Target="viewProp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73" Type="http://schemas.openxmlformats.org/officeDocument/2006/relationships/theme" Target="theme/theme1.xml"/><Relationship Id="rId74" Type="http://schemas.openxmlformats.org/officeDocument/2006/relationships/tableStyles" Target="tableStyles.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625CEBD-C2E1-7F40-8575-4196F63DE1D3}" type="datetimeFigureOut">
              <a:rPr lang="en-US" smtClean="0"/>
              <a:t>9/14/19</a:t>
            </a:fld>
            <a:endParaRPr lang="en-U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03213DC-DD53-7F48-9A1C-B2B01A45D4CE}" type="slidenum">
              <a:rPr lang="en-US" smtClean="0"/>
              <a:t>‹Nr.›</a:t>
            </a:fld>
            <a:endParaRPr lang="en-US"/>
          </a:p>
        </p:txBody>
      </p:sp>
    </p:spTree>
    <p:extLst>
      <p:ext uri="{BB962C8B-B14F-4D97-AF65-F5344CB8AC3E}">
        <p14:creationId xmlns:p14="http://schemas.microsoft.com/office/powerpoint/2010/main" val="11148301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5.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6.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7.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B0AAFD9D-EB30-EC48-AC35-B521AABA13B1}" type="slidenum">
              <a:rPr lang="en-US" smtClean="0"/>
              <a:t>2</a:t>
            </a:fld>
            <a:endParaRPr lang="en-US"/>
          </a:p>
        </p:txBody>
      </p:sp>
    </p:spTree>
    <p:extLst>
      <p:ext uri="{BB962C8B-B14F-4D97-AF65-F5344CB8AC3E}">
        <p14:creationId xmlns:p14="http://schemas.microsoft.com/office/powerpoint/2010/main" val="103251110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12</a:t>
            </a:fld>
            <a:endParaRPr lang="en-US"/>
          </a:p>
        </p:txBody>
      </p:sp>
    </p:spTree>
    <p:extLst>
      <p:ext uri="{BB962C8B-B14F-4D97-AF65-F5344CB8AC3E}">
        <p14:creationId xmlns:p14="http://schemas.microsoft.com/office/powerpoint/2010/main" val="195648663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13</a:t>
            </a:fld>
            <a:endParaRPr lang="en-US"/>
          </a:p>
        </p:txBody>
      </p:sp>
    </p:spTree>
    <p:extLst>
      <p:ext uri="{BB962C8B-B14F-4D97-AF65-F5344CB8AC3E}">
        <p14:creationId xmlns:p14="http://schemas.microsoft.com/office/powerpoint/2010/main" val="5522763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14</a:t>
            </a:fld>
            <a:endParaRPr lang="en-US"/>
          </a:p>
        </p:txBody>
      </p:sp>
    </p:spTree>
    <p:extLst>
      <p:ext uri="{BB962C8B-B14F-4D97-AF65-F5344CB8AC3E}">
        <p14:creationId xmlns:p14="http://schemas.microsoft.com/office/powerpoint/2010/main" val="17999327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15</a:t>
            </a:fld>
            <a:endParaRPr lang="en-US"/>
          </a:p>
        </p:txBody>
      </p:sp>
    </p:spTree>
    <p:extLst>
      <p:ext uri="{BB962C8B-B14F-4D97-AF65-F5344CB8AC3E}">
        <p14:creationId xmlns:p14="http://schemas.microsoft.com/office/powerpoint/2010/main" val="115367167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16</a:t>
            </a:fld>
            <a:endParaRPr lang="en-US"/>
          </a:p>
        </p:txBody>
      </p:sp>
    </p:spTree>
    <p:extLst>
      <p:ext uri="{BB962C8B-B14F-4D97-AF65-F5344CB8AC3E}">
        <p14:creationId xmlns:p14="http://schemas.microsoft.com/office/powerpoint/2010/main" val="51836808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17</a:t>
            </a:fld>
            <a:endParaRPr lang="en-US"/>
          </a:p>
        </p:txBody>
      </p:sp>
    </p:spTree>
    <p:extLst>
      <p:ext uri="{BB962C8B-B14F-4D97-AF65-F5344CB8AC3E}">
        <p14:creationId xmlns:p14="http://schemas.microsoft.com/office/powerpoint/2010/main" val="102316123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18</a:t>
            </a:fld>
            <a:endParaRPr lang="en-US"/>
          </a:p>
        </p:txBody>
      </p:sp>
    </p:spTree>
    <p:extLst>
      <p:ext uri="{BB962C8B-B14F-4D97-AF65-F5344CB8AC3E}">
        <p14:creationId xmlns:p14="http://schemas.microsoft.com/office/powerpoint/2010/main" val="5671509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19</a:t>
            </a:fld>
            <a:endParaRPr lang="en-US"/>
          </a:p>
        </p:txBody>
      </p:sp>
    </p:spTree>
    <p:extLst>
      <p:ext uri="{BB962C8B-B14F-4D97-AF65-F5344CB8AC3E}">
        <p14:creationId xmlns:p14="http://schemas.microsoft.com/office/powerpoint/2010/main" val="6186021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20</a:t>
            </a:fld>
            <a:endParaRPr lang="en-US"/>
          </a:p>
        </p:txBody>
      </p:sp>
    </p:spTree>
    <p:extLst>
      <p:ext uri="{BB962C8B-B14F-4D97-AF65-F5344CB8AC3E}">
        <p14:creationId xmlns:p14="http://schemas.microsoft.com/office/powerpoint/2010/main" val="200996396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21</a:t>
            </a:fld>
            <a:endParaRPr lang="en-US"/>
          </a:p>
        </p:txBody>
      </p:sp>
    </p:spTree>
    <p:extLst>
      <p:ext uri="{BB962C8B-B14F-4D97-AF65-F5344CB8AC3E}">
        <p14:creationId xmlns:p14="http://schemas.microsoft.com/office/powerpoint/2010/main" val="10021103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B0AAFD9D-EB30-EC48-AC35-B521AABA13B1}" type="slidenum">
              <a:rPr lang="en-US" smtClean="0"/>
              <a:t>3</a:t>
            </a:fld>
            <a:endParaRPr lang="en-US"/>
          </a:p>
        </p:txBody>
      </p:sp>
    </p:spTree>
    <p:extLst>
      <p:ext uri="{BB962C8B-B14F-4D97-AF65-F5344CB8AC3E}">
        <p14:creationId xmlns:p14="http://schemas.microsoft.com/office/powerpoint/2010/main" val="187440359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22</a:t>
            </a:fld>
            <a:endParaRPr lang="en-US"/>
          </a:p>
        </p:txBody>
      </p:sp>
    </p:spTree>
    <p:extLst>
      <p:ext uri="{BB962C8B-B14F-4D97-AF65-F5344CB8AC3E}">
        <p14:creationId xmlns:p14="http://schemas.microsoft.com/office/powerpoint/2010/main" val="134417330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23</a:t>
            </a:fld>
            <a:endParaRPr lang="en-US"/>
          </a:p>
        </p:txBody>
      </p:sp>
    </p:spTree>
    <p:extLst>
      <p:ext uri="{BB962C8B-B14F-4D97-AF65-F5344CB8AC3E}">
        <p14:creationId xmlns:p14="http://schemas.microsoft.com/office/powerpoint/2010/main" val="21526696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24</a:t>
            </a:fld>
            <a:endParaRPr lang="en-US"/>
          </a:p>
        </p:txBody>
      </p:sp>
    </p:spTree>
    <p:extLst>
      <p:ext uri="{BB962C8B-B14F-4D97-AF65-F5344CB8AC3E}">
        <p14:creationId xmlns:p14="http://schemas.microsoft.com/office/powerpoint/2010/main" val="169851457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25</a:t>
            </a:fld>
            <a:endParaRPr lang="en-US"/>
          </a:p>
        </p:txBody>
      </p:sp>
    </p:spTree>
    <p:extLst>
      <p:ext uri="{BB962C8B-B14F-4D97-AF65-F5344CB8AC3E}">
        <p14:creationId xmlns:p14="http://schemas.microsoft.com/office/powerpoint/2010/main" val="45594712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26</a:t>
            </a:fld>
            <a:endParaRPr lang="en-US"/>
          </a:p>
        </p:txBody>
      </p:sp>
    </p:spTree>
    <p:extLst>
      <p:ext uri="{BB962C8B-B14F-4D97-AF65-F5344CB8AC3E}">
        <p14:creationId xmlns:p14="http://schemas.microsoft.com/office/powerpoint/2010/main" val="80096453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27</a:t>
            </a:fld>
            <a:endParaRPr lang="en-US"/>
          </a:p>
        </p:txBody>
      </p:sp>
    </p:spTree>
    <p:extLst>
      <p:ext uri="{BB962C8B-B14F-4D97-AF65-F5344CB8AC3E}">
        <p14:creationId xmlns:p14="http://schemas.microsoft.com/office/powerpoint/2010/main" val="132736204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28</a:t>
            </a:fld>
            <a:endParaRPr lang="en-US"/>
          </a:p>
        </p:txBody>
      </p:sp>
    </p:spTree>
    <p:extLst>
      <p:ext uri="{BB962C8B-B14F-4D97-AF65-F5344CB8AC3E}">
        <p14:creationId xmlns:p14="http://schemas.microsoft.com/office/powerpoint/2010/main" val="156004797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29</a:t>
            </a:fld>
            <a:endParaRPr lang="en-US"/>
          </a:p>
        </p:txBody>
      </p:sp>
    </p:spTree>
    <p:extLst>
      <p:ext uri="{BB962C8B-B14F-4D97-AF65-F5344CB8AC3E}">
        <p14:creationId xmlns:p14="http://schemas.microsoft.com/office/powerpoint/2010/main" val="90911330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30</a:t>
            </a:fld>
            <a:endParaRPr lang="en-US"/>
          </a:p>
        </p:txBody>
      </p:sp>
    </p:spTree>
    <p:extLst>
      <p:ext uri="{BB962C8B-B14F-4D97-AF65-F5344CB8AC3E}">
        <p14:creationId xmlns:p14="http://schemas.microsoft.com/office/powerpoint/2010/main" val="196840565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31</a:t>
            </a:fld>
            <a:endParaRPr lang="en-US"/>
          </a:p>
        </p:txBody>
      </p:sp>
    </p:spTree>
    <p:extLst>
      <p:ext uri="{BB962C8B-B14F-4D97-AF65-F5344CB8AC3E}">
        <p14:creationId xmlns:p14="http://schemas.microsoft.com/office/powerpoint/2010/main" val="19025920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a:t>
            </a:fld>
            <a:endParaRPr lang="en-US"/>
          </a:p>
        </p:txBody>
      </p:sp>
    </p:spTree>
    <p:extLst>
      <p:ext uri="{BB962C8B-B14F-4D97-AF65-F5344CB8AC3E}">
        <p14:creationId xmlns:p14="http://schemas.microsoft.com/office/powerpoint/2010/main" val="703437567"/>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32</a:t>
            </a:fld>
            <a:endParaRPr lang="en-US"/>
          </a:p>
        </p:txBody>
      </p:sp>
    </p:spTree>
    <p:extLst>
      <p:ext uri="{BB962C8B-B14F-4D97-AF65-F5344CB8AC3E}">
        <p14:creationId xmlns:p14="http://schemas.microsoft.com/office/powerpoint/2010/main" val="83570393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33</a:t>
            </a:fld>
            <a:endParaRPr lang="en-US"/>
          </a:p>
        </p:txBody>
      </p:sp>
    </p:spTree>
    <p:extLst>
      <p:ext uri="{BB962C8B-B14F-4D97-AF65-F5344CB8AC3E}">
        <p14:creationId xmlns:p14="http://schemas.microsoft.com/office/powerpoint/2010/main" val="211464475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34</a:t>
            </a:fld>
            <a:endParaRPr lang="en-US"/>
          </a:p>
        </p:txBody>
      </p:sp>
    </p:spTree>
    <p:extLst>
      <p:ext uri="{BB962C8B-B14F-4D97-AF65-F5344CB8AC3E}">
        <p14:creationId xmlns:p14="http://schemas.microsoft.com/office/powerpoint/2010/main" val="26534037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35</a:t>
            </a:fld>
            <a:endParaRPr lang="en-US"/>
          </a:p>
        </p:txBody>
      </p:sp>
    </p:spTree>
    <p:extLst>
      <p:ext uri="{BB962C8B-B14F-4D97-AF65-F5344CB8AC3E}">
        <p14:creationId xmlns:p14="http://schemas.microsoft.com/office/powerpoint/2010/main" val="1199862329"/>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36</a:t>
            </a:fld>
            <a:endParaRPr lang="en-US"/>
          </a:p>
        </p:txBody>
      </p:sp>
    </p:spTree>
    <p:extLst>
      <p:ext uri="{BB962C8B-B14F-4D97-AF65-F5344CB8AC3E}">
        <p14:creationId xmlns:p14="http://schemas.microsoft.com/office/powerpoint/2010/main" val="178878522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37</a:t>
            </a:fld>
            <a:endParaRPr lang="en-US"/>
          </a:p>
        </p:txBody>
      </p:sp>
    </p:spTree>
    <p:extLst>
      <p:ext uri="{BB962C8B-B14F-4D97-AF65-F5344CB8AC3E}">
        <p14:creationId xmlns:p14="http://schemas.microsoft.com/office/powerpoint/2010/main" val="1043305777"/>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38</a:t>
            </a:fld>
            <a:endParaRPr lang="en-US"/>
          </a:p>
        </p:txBody>
      </p:sp>
    </p:spTree>
    <p:extLst>
      <p:ext uri="{BB962C8B-B14F-4D97-AF65-F5344CB8AC3E}">
        <p14:creationId xmlns:p14="http://schemas.microsoft.com/office/powerpoint/2010/main" val="55307746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39</a:t>
            </a:fld>
            <a:endParaRPr lang="en-US"/>
          </a:p>
        </p:txBody>
      </p:sp>
    </p:spTree>
    <p:extLst>
      <p:ext uri="{BB962C8B-B14F-4D97-AF65-F5344CB8AC3E}">
        <p14:creationId xmlns:p14="http://schemas.microsoft.com/office/powerpoint/2010/main" val="5007089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40</a:t>
            </a:fld>
            <a:endParaRPr lang="en-US"/>
          </a:p>
        </p:txBody>
      </p:sp>
    </p:spTree>
    <p:extLst>
      <p:ext uri="{BB962C8B-B14F-4D97-AF65-F5344CB8AC3E}">
        <p14:creationId xmlns:p14="http://schemas.microsoft.com/office/powerpoint/2010/main" val="195461064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41</a:t>
            </a:fld>
            <a:endParaRPr lang="en-US"/>
          </a:p>
        </p:txBody>
      </p:sp>
    </p:spTree>
    <p:extLst>
      <p:ext uri="{BB962C8B-B14F-4D97-AF65-F5344CB8AC3E}">
        <p14:creationId xmlns:p14="http://schemas.microsoft.com/office/powerpoint/2010/main" val="12009868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a:t>
            </a:fld>
            <a:endParaRPr lang="en-US"/>
          </a:p>
        </p:txBody>
      </p:sp>
    </p:spTree>
    <p:extLst>
      <p:ext uri="{BB962C8B-B14F-4D97-AF65-F5344CB8AC3E}">
        <p14:creationId xmlns:p14="http://schemas.microsoft.com/office/powerpoint/2010/main" val="1202122329"/>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44</a:t>
            </a:fld>
            <a:endParaRPr lang="en-US"/>
          </a:p>
        </p:txBody>
      </p:sp>
    </p:spTree>
    <p:extLst>
      <p:ext uri="{BB962C8B-B14F-4D97-AF65-F5344CB8AC3E}">
        <p14:creationId xmlns:p14="http://schemas.microsoft.com/office/powerpoint/2010/main" val="110344012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45</a:t>
            </a:fld>
            <a:endParaRPr lang="en-US"/>
          </a:p>
        </p:txBody>
      </p:sp>
    </p:spTree>
    <p:extLst>
      <p:ext uri="{BB962C8B-B14F-4D97-AF65-F5344CB8AC3E}">
        <p14:creationId xmlns:p14="http://schemas.microsoft.com/office/powerpoint/2010/main" val="127554777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46</a:t>
            </a:fld>
            <a:endParaRPr lang="en-US"/>
          </a:p>
        </p:txBody>
      </p:sp>
    </p:spTree>
    <p:extLst>
      <p:ext uri="{BB962C8B-B14F-4D97-AF65-F5344CB8AC3E}">
        <p14:creationId xmlns:p14="http://schemas.microsoft.com/office/powerpoint/2010/main" val="149150987"/>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47</a:t>
            </a:fld>
            <a:endParaRPr lang="en-US"/>
          </a:p>
        </p:txBody>
      </p:sp>
    </p:spTree>
    <p:extLst>
      <p:ext uri="{BB962C8B-B14F-4D97-AF65-F5344CB8AC3E}">
        <p14:creationId xmlns:p14="http://schemas.microsoft.com/office/powerpoint/2010/main" val="191820773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48</a:t>
            </a:fld>
            <a:endParaRPr lang="en-US"/>
          </a:p>
        </p:txBody>
      </p:sp>
    </p:spTree>
    <p:extLst>
      <p:ext uri="{BB962C8B-B14F-4D97-AF65-F5344CB8AC3E}">
        <p14:creationId xmlns:p14="http://schemas.microsoft.com/office/powerpoint/2010/main" val="611122319"/>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49</a:t>
            </a:fld>
            <a:endParaRPr lang="en-US"/>
          </a:p>
        </p:txBody>
      </p:sp>
    </p:spTree>
    <p:extLst>
      <p:ext uri="{BB962C8B-B14F-4D97-AF65-F5344CB8AC3E}">
        <p14:creationId xmlns:p14="http://schemas.microsoft.com/office/powerpoint/2010/main" val="82880394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50</a:t>
            </a:fld>
            <a:endParaRPr lang="en-US"/>
          </a:p>
        </p:txBody>
      </p:sp>
    </p:spTree>
    <p:extLst>
      <p:ext uri="{BB962C8B-B14F-4D97-AF65-F5344CB8AC3E}">
        <p14:creationId xmlns:p14="http://schemas.microsoft.com/office/powerpoint/2010/main" val="32790771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51</a:t>
            </a:fld>
            <a:endParaRPr lang="en-US"/>
          </a:p>
        </p:txBody>
      </p:sp>
    </p:spTree>
    <p:extLst>
      <p:ext uri="{BB962C8B-B14F-4D97-AF65-F5344CB8AC3E}">
        <p14:creationId xmlns:p14="http://schemas.microsoft.com/office/powerpoint/2010/main" val="37307942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52</a:t>
            </a:fld>
            <a:endParaRPr lang="en-US"/>
          </a:p>
        </p:txBody>
      </p:sp>
    </p:spTree>
    <p:extLst>
      <p:ext uri="{BB962C8B-B14F-4D97-AF65-F5344CB8AC3E}">
        <p14:creationId xmlns:p14="http://schemas.microsoft.com/office/powerpoint/2010/main" val="1826163084"/>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53</a:t>
            </a:fld>
            <a:endParaRPr lang="en-US"/>
          </a:p>
        </p:txBody>
      </p:sp>
    </p:spTree>
    <p:extLst>
      <p:ext uri="{BB962C8B-B14F-4D97-AF65-F5344CB8AC3E}">
        <p14:creationId xmlns:p14="http://schemas.microsoft.com/office/powerpoint/2010/main" val="19879338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7</a:t>
            </a:fld>
            <a:endParaRPr lang="en-US"/>
          </a:p>
        </p:txBody>
      </p:sp>
    </p:spTree>
    <p:extLst>
      <p:ext uri="{BB962C8B-B14F-4D97-AF65-F5344CB8AC3E}">
        <p14:creationId xmlns:p14="http://schemas.microsoft.com/office/powerpoint/2010/main" val="50287965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54</a:t>
            </a:fld>
            <a:endParaRPr lang="en-US"/>
          </a:p>
        </p:txBody>
      </p:sp>
    </p:spTree>
    <p:extLst>
      <p:ext uri="{BB962C8B-B14F-4D97-AF65-F5344CB8AC3E}">
        <p14:creationId xmlns:p14="http://schemas.microsoft.com/office/powerpoint/2010/main" val="288845511"/>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55</a:t>
            </a:fld>
            <a:endParaRPr lang="en-US"/>
          </a:p>
        </p:txBody>
      </p:sp>
    </p:spTree>
    <p:extLst>
      <p:ext uri="{BB962C8B-B14F-4D97-AF65-F5344CB8AC3E}">
        <p14:creationId xmlns:p14="http://schemas.microsoft.com/office/powerpoint/2010/main" val="263340823"/>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56</a:t>
            </a:fld>
            <a:endParaRPr lang="en-US"/>
          </a:p>
        </p:txBody>
      </p:sp>
    </p:spTree>
    <p:extLst>
      <p:ext uri="{BB962C8B-B14F-4D97-AF65-F5344CB8AC3E}">
        <p14:creationId xmlns:p14="http://schemas.microsoft.com/office/powerpoint/2010/main" val="527975222"/>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57</a:t>
            </a:fld>
            <a:endParaRPr lang="en-US"/>
          </a:p>
        </p:txBody>
      </p:sp>
    </p:spTree>
    <p:extLst>
      <p:ext uri="{BB962C8B-B14F-4D97-AF65-F5344CB8AC3E}">
        <p14:creationId xmlns:p14="http://schemas.microsoft.com/office/powerpoint/2010/main" val="1470593468"/>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59</a:t>
            </a:fld>
            <a:endParaRPr lang="en-US"/>
          </a:p>
        </p:txBody>
      </p:sp>
    </p:spTree>
    <p:extLst>
      <p:ext uri="{BB962C8B-B14F-4D97-AF65-F5344CB8AC3E}">
        <p14:creationId xmlns:p14="http://schemas.microsoft.com/office/powerpoint/2010/main" val="634877549"/>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60</a:t>
            </a:fld>
            <a:endParaRPr lang="en-US"/>
          </a:p>
        </p:txBody>
      </p:sp>
    </p:spTree>
    <p:extLst>
      <p:ext uri="{BB962C8B-B14F-4D97-AF65-F5344CB8AC3E}">
        <p14:creationId xmlns:p14="http://schemas.microsoft.com/office/powerpoint/2010/main" val="1002253054"/>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61</a:t>
            </a:fld>
            <a:endParaRPr lang="en-US"/>
          </a:p>
        </p:txBody>
      </p:sp>
    </p:spTree>
    <p:extLst>
      <p:ext uri="{BB962C8B-B14F-4D97-AF65-F5344CB8AC3E}">
        <p14:creationId xmlns:p14="http://schemas.microsoft.com/office/powerpoint/2010/main" val="753805245"/>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62</a:t>
            </a:fld>
            <a:endParaRPr lang="en-US"/>
          </a:p>
        </p:txBody>
      </p:sp>
    </p:spTree>
    <p:extLst>
      <p:ext uri="{BB962C8B-B14F-4D97-AF65-F5344CB8AC3E}">
        <p14:creationId xmlns:p14="http://schemas.microsoft.com/office/powerpoint/2010/main" val="1470822729"/>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63</a:t>
            </a:fld>
            <a:endParaRPr lang="en-US"/>
          </a:p>
        </p:txBody>
      </p:sp>
    </p:spTree>
    <p:extLst>
      <p:ext uri="{BB962C8B-B14F-4D97-AF65-F5344CB8AC3E}">
        <p14:creationId xmlns:p14="http://schemas.microsoft.com/office/powerpoint/2010/main" val="139859205"/>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64</a:t>
            </a:fld>
            <a:endParaRPr lang="en-US"/>
          </a:p>
        </p:txBody>
      </p:sp>
    </p:spTree>
    <p:extLst>
      <p:ext uri="{BB962C8B-B14F-4D97-AF65-F5344CB8AC3E}">
        <p14:creationId xmlns:p14="http://schemas.microsoft.com/office/powerpoint/2010/main" val="92192280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8</a:t>
            </a:fld>
            <a:endParaRPr lang="en-US"/>
          </a:p>
        </p:txBody>
      </p:sp>
    </p:spTree>
    <p:extLst>
      <p:ext uri="{BB962C8B-B14F-4D97-AF65-F5344CB8AC3E}">
        <p14:creationId xmlns:p14="http://schemas.microsoft.com/office/powerpoint/2010/main" val="1683571574"/>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65</a:t>
            </a:fld>
            <a:endParaRPr lang="en-US"/>
          </a:p>
        </p:txBody>
      </p:sp>
    </p:spTree>
    <p:extLst>
      <p:ext uri="{BB962C8B-B14F-4D97-AF65-F5344CB8AC3E}">
        <p14:creationId xmlns:p14="http://schemas.microsoft.com/office/powerpoint/2010/main" val="1522926855"/>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66</a:t>
            </a:fld>
            <a:endParaRPr lang="en-US"/>
          </a:p>
        </p:txBody>
      </p:sp>
    </p:spTree>
    <p:extLst>
      <p:ext uri="{BB962C8B-B14F-4D97-AF65-F5344CB8AC3E}">
        <p14:creationId xmlns:p14="http://schemas.microsoft.com/office/powerpoint/2010/main" val="1038834665"/>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67</a:t>
            </a:fld>
            <a:endParaRPr lang="en-US"/>
          </a:p>
        </p:txBody>
      </p:sp>
    </p:spTree>
    <p:extLst>
      <p:ext uri="{BB962C8B-B14F-4D97-AF65-F5344CB8AC3E}">
        <p14:creationId xmlns:p14="http://schemas.microsoft.com/office/powerpoint/2010/main" val="453307656"/>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68</a:t>
            </a:fld>
            <a:endParaRPr lang="en-US"/>
          </a:p>
        </p:txBody>
      </p:sp>
    </p:spTree>
    <p:extLst>
      <p:ext uri="{BB962C8B-B14F-4D97-AF65-F5344CB8AC3E}">
        <p14:creationId xmlns:p14="http://schemas.microsoft.com/office/powerpoint/2010/main" val="197321616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9</a:t>
            </a:fld>
            <a:endParaRPr lang="en-US"/>
          </a:p>
        </p:txBody>
      </p:sp>
    </p:spTree>
    <p:extLst>
      <p:ext uri="{BB962C8B-B14F-4D97-AF65-F5344CB8AC3E}">
        <p14:creationId xmlns:p14="http://schemas.microsoft.com/office/powerpoint/2010/main" val="5297611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10</a:t>
            </a:fld>
            <a:endParaRPr lang="en-US"/>
          </a:p>
        </p:txBody>
      </p:sp>
    </p:spTree>
    <p:extLst>
      <p:ext uri="{BB962C8B-B14F-4D97-AF65-F5344CB8AC3E}">
        <p14:creationId xmlns:p14="http://schemas.microsoft.com/office/powerpoint/2010/main" val="11116860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11</a:t>
            </a:fld>
            <a:endParaRPr lang="en-US"/>
          </a:p>
        </p:txBody>
      </p:sp>
    </p:spTree>
    <p:extLst>
      <p:ext uri="{BB962C8B-B14F-4D97-AF65-F5344CB8AC3E}">
        <p14:creationId xmlns:p14="http://schemas.microsoft.com/office/powerpoint/2010/main" val="20790698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s-ES" smtClean="0"/>
              <a:t>Clic para editar título</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s-ES" smtClean="0"/>
              <a:t>Haga clic para modificar el estilo de subtítulo del patrón</a:t>
            </a:r>
            <a:endParaRPr lang="en-US" dirty="0"/>
          </a:p>
        </p:txBody>
      </p:sp>
      <p:sp>
        <p:nvSpPr>
          <p:cNvPr id="4" name="Date Placeholder 3"/>
          <p:cNvSpPr>
            <a:spLocks noGrp="1"/>
          </p:cNvSpPr>
          <p:nvPr>
            <p:ph type="dt" sz="half" idx="10"/>
          </p:nvPr>
        </p:nvSpPr>
        <p:spPr/>
        <p:txBody>
          <a:bodyPr/>
          <a:lstStyle/>
          <a:p>
            <a:fld id="{FB551CC1-53A7-9C46-9DEE-929A300AA752}" type="datetime1">
              <a:rPr lang="es-ES" smtClean="0"/>
              <a:t>14/9/19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491316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 para editar título</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5E52B2E8-1631-0F44-AAB9-F832CEF3ED91}" type="datetime1">
              <a:rPr lang="es-ES" smtClean="0"/>
              <a:t>14/9/19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5136581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Título vertical y text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s-ES" smtClean="0"/>
              <a:t>Clic para editar título</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6F4C0B51-DCAA-8C48-9C3B-09C005A15F6E}" type="datetime1">
              <a:rPr lang="es-ES" smtClean="0"/>
              <a:t>14/9/19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689383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 para editar título</a:t>
            </a:r>
            <a:endParaRPr lang="en-US" dirty="0"/>
          </a:p>
        </p:txBody>
      </p:sp>
      <p:sp>
        <p:nvSpPr>
          <p:cNvPr id="3" name="Content Placeholder 2"/>
          <p:cNvSpPr>
            <a:spLocks noGrp="1"/>
          </p:cNvSpPr>
          <p:nvPr>
            <p:ph idx="1"/>
          </p:nvPr>
        </p:nvSpPr>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BFF10EA2-18CA-7B4F-BBF6-1D21BE6C0B5D}" type="datetime1">
              <a:rPr lang="es-ES" smtClean="0"/>
              <a:t>14/9/19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7224897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s-ES" smtClean="0"/>
              <a:t>Clic para editar título</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F66FA6B1-A0A2-604A-8C00-2B7526D3B9E6}" type="datetime1">
              <a:rPr lang="es-ES" smtClean="0"/>
              <a:t>14/9/19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063053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s-ES" smtClean="0"/>
              <a:t>Clic para editar título</a:t>
            </a:r>
            <a:endParaRPr lang="en-US" dirty="0"/>
          </a:p>
        </p:txBody>
      </p:sp>
      <p:sp>
        <p:nvSpPr>
          <p:cNvPr id="3" name="Content Placeholder 2"/>
          <p:cNvSpPr>
            <a:spLocks noGrp="1"/>
          </p:cNvSpPr>
          <p:nvPr>
            <p:ph sz="half" idx="1"/>
          </p:nvPr>
        </p:nvSpPr>
        <p:spPr>
          <a:xfrm>
            <a:off x="1097278" y="1845734"/>
            <a:ext cx="4937760" cy="402336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Date Placeholder 4"/>
          <p:cNvSpPr>
            <a:spLocks noGrp="1"/>
          </p:cNvSpPr>
          <p:nvPr>
            <p:ph type="dt" sz="half" idx="10"/>
          </p:nvPr>
        </p:nvSpPr>
        <p:spPr/>
        <p:txBody>
          <a:bodyPr/>
          <a:lstStyle/>
          <a:p>
            <a:fld id="{1D8FAD15-810F-DB42-9A02-867E40635398}" type="datetime1">
              <a:rPr lang="es-ES" smtClean="0"/>
              <a:t>14/9/19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7452843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s-ES" smtClean="0"/>
              <a:t>Clic para editar título</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Content Placeholder 3"/>
          <p:cNvSpPr>
            <a:spLocks noGrp="1"/>
          </p:cNvSpPr>
          <p:nvPr>
            <p:ph sz="half" idx="2"/>
          </p:nvPr>
        </p:nvSpPr>
        <p:spPr>
          <a:xfrm>
            <a:off x="1097280" y="2582334"/>
            <a:ext cx="4937760" cy="337820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Content Placeholder 5"/>
          <p:cNvSpPr>
            <a:spLocks noGrp="1"/>
          </p:cNvSpPr>
          <p:nvPr>
            <p:ph sz="quarter" idx="4"/>
          </p:nvPr>
        </p:nvSpPr>
        <p:spPr>
          <a:xfrm>
            <a:off x="6217920" y="2582334"/>
            <a:ext cx="4937760" cy="337820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DE722359-88C1-F341-94F5-A6DD26004159}" type="datetime1">
              <a:rPr lang="es-ES" smtClean="0"/>
              <a:t>14/9/19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51409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 para editar título</a:t>
            </a:r>
            <a:endParaRPr lang="en-US" dirty="0"/>
          </a:p>
        </p:txBody>
      </p:sp>
      <p:sp>
        <p:nvSpPr>
          <p:cNvPr id="3" name="Date Placeholder 2"/>
          <p:cNvSpPr>
            <a:spLocks noGrp="1"/>
          </p:cNvSpPr>
          <p:nvPr>
            <p:ph type="dt" sz="half" idx="10"/>
          </p:nvPr>
        </p:nvSpPr>
        <p:spPr/>
        <p:txBody>
          <a:bodyPr/>
          <a:lstStyle/>
          <a:p>
            <a:fld id="{231BB8CD-F702-0445-98F7-7F91F814F2B1}" type="datetime1">
              <a:rPr lang="es-ES" smtClean="0"/>
              <a:t>14/9/19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0801718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En blanco">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08090432-C8B4-3940-81B6-657145B33DE1}" type="datetime1">
              <a:rPr lang="es-ES" smtClean="0"/>
              <a:t>14/9/19</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7683089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s-ES" smtClean="0"/>
              <a:t>Clic para editar título</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CB29562F-32A5-504F-B875-39E2B6605B9B}" type="datetime1">
              <a:rPr lang="es-ES" smtClean="0"/>
              <a:t>14/9/19</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5C8A0B6C-2F0D-9146-B965-5B2E4517E27B}" type="slidenum">
              <a:rPr lang="en-US" smtClean="0"/>
              <a:t>‹Nr.›</a:t>
            </a:fld>
            <a:endParaRPr lang="en-US"/>
          </a:p>
        </p:txBody>
      </p:sp>
    </p:spTree>
    <p:extLst>
      <p:ext uri="{BB962C8B-B14F-4D97-AF65-F5344CB8AC3E}">
        <p14:creationId xmlns:p14="http://schemas.microsoft.com/office/powerpoint/2010/main" val="9425839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es-ES" smtClean="0"/>
              <a:t>Clic para editar título</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smtClean="0"/>
              <a:t>Arrastre la imagen al marcador de posición o haga clic en el icono para agregar</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1A5899AB-26D8-204B-8DCB-06A48579AB43}" type="datetime1">
              <a:rPr lang="es-ES" smtClean="0"/>
              <a:t>14/9/19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2111313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s-ES" smtClean="0"/>
              <a:t>Clic para editar título</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124046C1-172E-6948-A732-515F1F1DC49B}" type="datetime1">
              <a:rPr lang="es-ES" smtClean="0"/>
              <a:t>14/9/19</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5C8A0B6C-2F0D-9146-B965-5B2E4517E27B}" type="slidenum">
              <a:rPr lang="en-US" smtClean="0"/>
              <a:t>‹Nr.›</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1347286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 Id="rId3" Type="http://schemas.openxmlformats.org/officeDocument/2006/relationships/hyperlink" Target="https://www.newspaperindex.com/"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 Id="rId3" Type="http://schemas.openxmlformats.org/officeDocument/2006/relationships/hyperlink" Target="https://www.youtube.com/watch?v=Nqe7lj7D734"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png"/><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1" Type="http://schemas.openxmlformats.org/officeDocument/2006/relationships/slideLayout" Target="../slideLayouts/slideLayout7.xml"/><Relationship Id="rId2" Type="http://schemas.openxmlformats.org/officeDocument/2006/relationships/notesSlide" Target="../notesSlides/notesSlide21.xml"/></Relationships>
</file>

<file path=ppt/slides/_rels/slide24.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hyperlink" Target="https://www.brandwatch.com/blog/twitter-analytics-tools/" TargetMode="External"/><Relationship Id="rId5" Type="http://schemas.openxmlformats.org/officeDocument/2006/relationships/image" Target="../media/image6.png"/><Relationship Id="rId1" Type="http://schemas.openxmlformats.org/officeDocument/2006/relationships/slideLayout" Target="../slideLayouts/slideLayout7.xml"/><Relationship Id="rId2" Type="http://schemas.openxmlformats.org/officeDocument/2006/relationships/notesSlide" Target="../notesSlides/notesSlide22.xml"/></Relationships>
</file>

<file path=ppt/slides/_rels/slide25.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1" Type="http://schemas.openxmlformats.org/officeDocument/2006/relationships/slideLayout" Target="../slideLayouts/slideLayout7.xml"/><Relationship Id="rId2" Type="http://schemas.openxmlformats.org/officeDocument/2006/relationships/notesSlide" Target="../notesSlides/notesSlide23.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s>
</file>

<file path=ppt/slides/_rels/slide27.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1" Type="http://schemas.openxmlformats.org/officeDocument/2006/relationships/slideLayout" Target="../slideLayouts/slideLayout7.xml"/><Relationship Id="rId2" Type="http://schemas.openxmlformats.org/officeDocument/2006/relationships/notesSlide" Target="../notesSlides/notesSlide2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3" Type="http://schemas.openxmlformats.org/officeDocument/2006/relationships/hyperlink" Target="https://www.danielsoper.com/sentimentanalysis/default.aspx" TargetMode="External"/><Relationship Id="rId4" Type="http://schemas.openxmlformats.org/officeDocument/2006/relationships/image" Target="../media/image12.png"/><Relationship Id="rId1" Type="http://schemas.openxmlformats.org/officeDocument/2006/relationships/slideLayout" Target="../slideLayouts/slideLayout7.xml"/><Relationship Id="rId2" Type="http://schemas.openxmlformats.org/officeDocument/2006/relationships/notesSlide" Target="../notesSlides/notesSlide28.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9.xml"/></Relationships>
</file>

<file path=ppt/slides/_rels/slide32.xml.rels><?xml version="1.0" encoding="UTF-8" standalone="yes"?>
<Relationships xmlns="http://schemas.openxmlformats.org/package/2006/relationships"><Relationship Id="rId3" Type="http://schemas.openxmlformats.org/officeDocument/2006/relationships/hyperlink" Target="https://linguakit.com/en/part-of-speech-tagging" TargetMode="External"/><Relationship Id="rId4" Type="http://schemas.openxmlformats.org/officeDocument/2006/relationships/image" Target="../media/image13.png"/><Relationship Id="rId1" Type="http://schemas.openxmlformats.org/officeDocument/2006/relationships/slideLayout" Target="../slideLayouts/slideLayout7.xml"/><Relationship Id="rId2" Type="http://schemas.openxmlformats.org/officeDocument/2006/relationships/notesSlide" Target="../notesSlides/notesSlide30.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3.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4.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5.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8.xml"/></Relationships>
</file>

<file path=ppt/slides/_rels/slide41.xml.rels><?xml version="1.0" encoding="UTF-8" standalone="yes"?>
<Relationships xmlns="http://schemas.openxmlformats.org/package/2006/relationships"><Relationship Id="rId3" Type="http://schemas.openxmlformats.org/officeDocument/2006/relationships/image" Target="../media/image14.png"/><Relationship Id="rId4" Type="http://schemas.openxmlformats.org/officeDocument/2006/relationships/image" Target="../media/image15.png"/><Relationship Id="rId1" Type="http://schemas.openxmlformats.org/officeDocument/2006/relationships/slideLayout" Target="../slideLayouts/slideLayout7.xml"/><Relationship Id="rId2" Type="http://schemas.openxmlformats.org/officeDocument/2006/relationships/notesSlide" Target="../notesSlides/notesSlide39.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0.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4.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6.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8.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9.xml"/><Relationship Id="rId3" Type="http://schemas.openxmlformats.org/officeDocument/2006/relationships/image" Target="../media/image16.png"/></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0.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1.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3.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4.xml"/><Relationship Id="rId3" Type="http://schemas.openxmlformats.org/officeDocument/2006/relationships/image" Target="../media/image1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5.xml"/><Relationship Id="rId3" Type="http://schemas.openxmlformats.org/officeDocument/2006/relationships/image" Target="../media/image18.png"/></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6.xml"/><Relationship Id="rId3" Type="http://schemas.openxmlformats.org/officeDocument/2006/relationships/image" Target="../media/image19.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7.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8.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9.xml"/></Relationships>
</file>

<file path=ppt/slides/_rels/slide65.xml.rels><?xml version="1.0" encoding="UTF-8" standalone="yes"?>
<Relationships xmlns="http://schemas.openxmlformats.org/package/2006/relationships"><Relationship Id="rId3" Type="http://schemas.openxmlformats.org/officeDocument/2006/relationships/hyperlink" Target="https://www.social-searcher.com/social-mention/" TargetMode="External"/><Relationship Id="rId4" Type="http://schemas.openxmlformats.org/officeDocument/2006/relationships/hyperlink" Target="https://www.go.kred/" TargetMode="External"/><Relationship Id="rId5" Type="http://schemas.openxmlformats.org/officeDocument/2006/relationships/hyperlink" Target="https://www.socialmediatoday.com/content/understanding-your-social-capital-peer-index" TargetMode="External"/><Relationship Id="rId6" Type="http://schemas.openxmlformats.org/officeDocument/2006/relationships/image" Target="../media/image20.png"/><Relationship Id="rId1" Type="http://schemas.openxmlformats.org/officeDocument/2006/relationships/slideLayout" Target="../slideLayouts/slideLayout7.xml"/><Relationship Id="rId2" Type="http://schemas.openxmlformats.org/officeDocument/2006/relationships/notesSlide" Target="../notesSlides/notesSlide60.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1.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hyperlink" Target="https://tvnews.vanderbilt.edu/"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64169" y="304800"/>
            <a:ext cx="4138862" cy="2887579"/>
          </a:xfrm>
        </p:spPr>
        <p:txBody>
          <a:bodyPr>
            <a:normAutofit/>
          </a:bodyPr>
          <a:lstStyle/>
          <a:p>
            <a:r>
              <a:rPr lang="en-US" sz="3100" dirty="0" smtClean="0"/>
              <a:t>Universidad Casa Grande</a:t>
            </a:r>
            <a:br>
              <a:rPr lang="en-US" sz="3100" dirty="0" smtClean="0"/>
            </a:br>
            <a:r>
              <a:rPr lang="en-US" sz="3100" dirty="0" smtClean="0"/>
              <a:t/>
            </a:r>
            <a:br>
              <a:rPr lang="en-US" sz="3100" dirty="0" smtClean="0"/>
            </a:br>
            <a:r>
              <a:rPr lang="en-US" sz="3200" dirty="0"/>
              <a:t/>
            </a:r>
            <a:br>
              <a:rPr lang="en-US" sz="3200" dirty="0"/>
            </a:br>
            <a:r>
              <a:rPr lang="en-US" sz="3400" dirty="0"/>
              <a:t/>
            </a:r>
            <a:br>
              <a:rPr lang="en-US" sz="3400" dirty="0"/>
            </a:br>
            <a:r>
              <a:rPr lang="en-US" sz="3400" dirty="0" err="1" smtClean="0"/>
              <a:t>Maestr</a:t>
            </a:r>
            <a:r>
              <a:rPr lang="es-ES" sz="3400" dirty="0" err="1" smtClean="0"/>
              <a:t>ía</a:t>
            </a:r>
            <a:r>
              <a:rPr lang="es-ES" sz="3400" dirty="0" smtClean="0"/>
              <a:t> de Comunicación Digital</a:t>
            </a:r>
            <a:endParaRPr lang="en-US" sz="3400" dirty="0"/>
          </a:p>
        </p:txBody>
      </p:sp>
      <p:sp>
        <p:nvSpPr>
          <p:cNvPr id="3" name="Marcador de contenido 2"/>
          <p:cNvSpPr>
            <a:spLocks noGrp="1"/>
          </p:cNvSpPr>
          <p:nvPr>
            <p:ph idx="1"/>
          </p:nvPr>
        </p:nvSpPr>
        <p:spPr>
          <a:xfrm>
            <a:off x="4251157" y="2623685"/>
            <a:ext cx="7668126" cy="1427748"/>
          </a:xfrm>
        </p:spPr>
        <p:txBody>
          <a:bodyPr>
            <a:normAutofit/>
          </a:bodyPr>
          <a:lstStyle/>
          <a:p>
            <a:pPr algn="ctr"/>
            <a:r>
              <a:rPr lang="es-ES" sz="4200" b="1" dirty="0"/>
              <a:t>Análisis de </a:t>
            </a:r>
            <a:r>
              <a:rPr lang="es-ES" sz="4200" b="1"/>
              <a:t>Datos </a:t>
            </a:r>
            <a:endParaRPr lang="es-ES" sz="4200" b="1" smtClean="0"/>
          </a:p>
          <a:p>
            <a:pPr algn="ctr"/>
            <a:r>
              <a:rPr lang="es-ES" sz="4200" b="1" dirty="0" smtClean="0"/>
              <a:t>en </a:t>
            </a:r>
            <a:r>
              <a:rPr lang="es-ES" sz="4200" b="1" dirty="0"/>
              <a:t>la Comunicación Digital</a:t>
            </a:r>
            <a:r>
              <a:rPr lang="es-ES_tradnl" sz="4200" dirty="0"/>
              <a:t> </a:t>
            </a:r>
            <a:endParaRPr lang="en-US" sz="4200" dirty="0"/>
          </a:p>
        </p:txBody>
      </p:sp>
      <p:sp>
        <p:nvSpPr>
          <p:cNvPr id="4" name="Marcador de texto 3"/>
          <p:cNvSpPr>
            <a:spLocks noGrp="1"/>
          </p:cNvSpPr>
          <p:nvPr>
            <p:ph type="body" sz="half" idx="2"/>
          </p:nvPr>
        </p:nvSpPr>
        <p:spPr>
          <a:xfrm>
            <a:off x="6657473" y="5630779"/>
            <a:ext cx="3376863" cy="514263"/>
          </a:xfrm>
        </p:spPr>
        <p:txBody>
          <a:bodyPr>
            <a:normAutofit/>
          </a:bodyPr>
          <a:lstStyle/>
          <a:p>
            <a:r>
              <a:rPr lang="en-US" sz="2600" dirty="0" smtClean="0">
                <a:solidFill>
                  <a:schemeClr val="tx1"/>
                </a:solidFill>
              </a:rPr>
              <a:t>Lorena Recalde Ph.D.</a:t>
            </a:r>
            <a:endParaRPr lang="en-US" sz="2600" dirty="0">
              <a:solidFill>
                <a:schemeClr val="tx1"/>
              </a:solidFill>
            </a:endParaRPr>
          </a:p>
        </p:txBody>
      </p:sp>
    </p:spTree>
    <p:extLst>
      <p:ext uri="{BB962C8B-B14F-4D97-AF65-F5344CB8AC3E}">
        <p14:creationId xmlns:p14="http://schemas.microsoft.com/office/powerpoint/2010/main" val="2290026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10</a:t>
            </a:fld>
            <a:endParaRPr lang="en-US" sz="1600" dirty="0"/>
          </a:p>
        </p:txBody>
      </p:sp>
      <p:sp>
        <p:nvSpPr>
          <p:cNvPr id="8" name="Título 1"/>
          <p:cNvSpPr txBox="1">
            <a:spLocks/>
          </p:cNvSpPr>
          <p:nvPr/>
        </p:nvSpPr>
        <p:spPr>
          <a:xfrm>
            <a:off x="770399" y="595018"/>
            <a:ext cx="10325749" cy="877720"/>
          </a:xfrm>
          <a:prstGeom prst="rect">
            <a:avLst/>
          </a:prstGeom>
        </p:spPr>
        <p:txBody>
          <a:bodyPr>
            <a:normAutofit fontScale="85000" lnSpcReduction="2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Uso de computadoras para buscar, acceder y almacenar contenido</a:t>
            </a:r>
            <a:endParaRPr lang="en-US" sz="4400" dirty="0"/>
          </a:p>
        </p:txBody>
      </p:sp>
      <p:sp>
        <p:nvSpPr>
          <p:cNvPr id="5" name="Marcador de contenido 2"/>
          <p:cNvSpPr txBox="1">
            <a:spLocks/>
          </p:cNvSpPr>
          <p:nvPr/>
        </p:nvSpPr>
        <p:spPr>
          <a:xfrm>
            <a:off x="907560" y="1897811"/>
            <a:ext cx="10385280" cy="4571124"/>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smtClean="0"/>
              <a:t>Los </a:t>
            </a:r>
            <a:r>
              <a:rPr lang="es-ES_tradnl" sz="2400" dirty="0"/>
              <a:t>resúmenes pueden ser muy útiles para ubicar la cobertura de eventos o temas particulares, pero algunos investigadores han usado los resúmenes en lugar del video de noticias de televisión (</a:t>
            </a:r>
            <a:r>
              <a:rPr lang="es-ES_tradnl" sz="2400" dirty="0" err="1"/>
              <a:t>Iyengar</a:t>
            </a:r>
            <a:r>
              <a:rPr lang="es-ES_tradnl" sz="2400" dirty="0"/>
              <a:t> y </a:t>
            </a:r>
            <a:r>
              <a:rPr lang="es-ES_tradnl" sz="2400" dirty="0" err="1"/>
              <a:t>Simon</a:t>
            </a:r>
            <a:r>
              <a:rPr lang="es-ES_tradnl" sz="2400" dirty="0"/>
              <a:t>, 1993; </a:t>
            </a:r>
            <a:r>
              <a:rPr lang="es-ES_tradnl" sz="2400" dirty="0" err="1"/>
              <a:t>Kuklinski</a:t>
            </a:r>
            <a:r>
              <a:rPr lang="es-ES_tradnl" sz="2400" dirty="0"/>
              <a:t> y </a:t>
            </a:r>
            <a:r>
              <a:rPr lang="es-ES_tradnl" sz="2400" dirty="0" err="1"/>
              <a:t>Sigelman</a:t>
            </a:r>
            <a:r>
              <a:rPr lang="es-ES_tradnl" sz="2400" dirty="0"/>
              <a:t>, 1992; </a:t>
            </a:r>
            <a:r>
              <a:rPr lang="es-ES_tradnl" sz="2400" dirty="0" err="1"/>
              <a:t>Ragsdale</a:t>
            </a:r>
            <a:r>
              <a:rPr lang="es-ES_tradnl" sz="2400" dirty="0"/>
              <a:t> y Cook, 1987). </a:t>
            </a:r>
            <a:endParaRPr lang="es-ES_tradnl" sz="2400" dirty="0" smtClean="0"/>
          </a:p>
          <a:p>
            <a:pPr marL="342900" indent="-342900">
              <a:spcBef>
                <a:spcPts val="600"/>
              </a:spcBef>
              <a:spcAft>
                <a:spcPts val="600"/>
              </a:spcAft>
              <a:buFont typeface="Arial" charset="0"/>
              <a:buChar char="•"/>
            </a:pPr>
            <a:r>
              <a:rPr lang="es-ES_tradnl" sz="2400" dirty="0" err="1" smtClean="0"/>
              <a:t>Althaus</a:t>
            </a:r>
            <a:r>
              <a:rPr lang="es-ES_tradnl" sz="2400" dirty="0"/>
              <a:t>, </a:t>
            </a:r>
            <a:r>
              <a:rPr lang="es-ES_tradnl" sz="2400" dirty="0" err="1"/>
              <a:t>Edy</a:t>
            </a:r>
            <a:r>
              <a:rPr lang="es-ES_tradnl" sz="2400" dirty="0"/>
              <a:t> y </a:t>
            </a:r>
            <a:r>
              <a:rPr lang="es-ES_tradnl" sz="2400" dirty="0" err="1"/>
              <a:t>Phalen</a:t>
            </a:r>
            <a:r>
              <a:rPr lang="es-ES_tradnl" sz="2400" dirty="0"/>
              <a:t> (2002) estudiaron el uso de resúmenes como sustitutos de transcripciones completas y / o videos, advirtiendo que los resúmenes pueden estar bien para identificar fuentes de noticias y temas, pero son menos útiles para evaluar el tono en las declaraciones de políticas, y puede tergiversar lo que dicen las fuentes en los informes de noticias.</a:t>
            </a:r>
            <a:endParaRPr lang="es-ES" sz="2400" dirty="0"/>
          </a:p>
        </p:txBody>
      </p:sp>
    </p:spTree>
    <p:extLst>
      <p:ext uri="{BB962C8B-B14F-4D97-AF65-F5344CB8AC3E}">
        <p14:creationId xmlns:p14="http://schemas.microsoft.com/office/powerpoint/2010/main" val="131140217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11</a:t>
            </a:fld>
            <a:endParaRPr lang="en-US" sz="1600" dirty="0"/>
          </a:p>
        </p:txBody>
      </p:sp>
      <p:sp>
        <p:nvSpPr>
          <p:cNvPr id="8" name="Título 1"/>
          <p:cNvSpPr txBox="1">
            <a:spLocks/>
          </p:cNvSpPr>
          <p:nvPr/>
        </p:nvSpPr>
        <p:spPr>
          <a:xfrm>
            <a:off x="770399" y="595018"/>
            <a:ext cx="10325749" cy="877720"/>
          </a:xfrm>
          <a:prstGeom prst="rect">
            <a:avLst/>
          </a:prstGeom>
        </p:spPr>
        <p:txBody>
          <a:bodyPr>
            <a:normAutofit fontScale="85000" lnSpcReduction="2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Uso de computadoras para buscar, acceder y almacenar contenido</a:t>
            </a:r>
            <a:endParaRPr lang="en-US" sz="4400" dirty="0"/>
          </a:p>
        </p:txBody>
      </p:sp>
      <p:sp>
        <p:nvSpPr>
          <p:cNvPr id="5" name="Marcador de contenido 2"/>
          <p:cNvSpPr txBox="1">
            <a:spLocks/>
          </p:cNvSpPr>
          <p:nvPr/>
        </p:nvSpPr>
        <p:spPr>
          <a:xfrm>
            <a:off x="907560" y="1897811"/>
            <a:ext cx="10385280" cy="4571124"/>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Hay disponible una variedad de bases de datos que incluyen una variedad de contenido multimedia, generalmente a un precio. Algunos de los más populares (Hansen, 2003) incluyen </a:t>
            </a:r>
            <a:r>
              <a:rPr lang="es-ES_tradnl" sz="2400" dirty="0" err="1"/>
              <a:t>Dialog</a:t>
            </a:r>
            <a:r>
              <a:rPr lang="es-ES_tradnl" sz="2400" dirty="0"/>
              <a:t> (http://</a:t>
            </a:r>
            <a:r>
              <a:rPr lang="es-ES_tradnl" sz="2400" dirty="0" err="1"/>
              <a:t>www.dialog.com</a:t>
            </a:r>
            <a:r>
              <a:rPr lang="es-ES_tradnl" sz="2400" dirty="0"/>
              <a:t>), que proporciona acceso a periódicos y documentos gubernamentales y comerciales; </a:t>
            </a:r>
            <a:r>
              <a:rPr lang="es-ES_tradnl" sz="2400" dirty="0" err="1"/>
              <a:t>Factiva</a:t>
            </a:r>
            <a:r>
              <a:rPr lang="es-ES_tradnl" sz="2400" dirty="0"/>
              <a:t> (http://</a:t>
            </a:r>
            <a:r>
              <a:rPr lang="es-ES_tradnl" sz="2400" dirty="0" err="1"/>
              <a:t>www.factiva.com</a:t>
            </a:r>
            <a:r>
              <a:rPr lang="es-ES_tradnl" sz="2400" dirty="0"/>
              <a:t>/</a:t>
            </a:r>
            <a:r>
              <a:rPr lang="es-ES_tradnl" sz="2400" dirty="0" err="1"/>
              <a:t>products</a:t>
            </a:r>
            <a:r>
              <a:rPr lang="es-ES_tradnl" sz="2400" dirty="0"/>
              <a:t>), con acceso a millones de artículos de 9,000 fuentes; </a:t>
            </a:r>
            <a:r>
              <a:rPr lang="es-ES_tradnl" sz="2400" dirty="0" err="1"/>
              <a:t>BurrellesLuce</a:t>
            </a:r>
            <a:r>
              <a:rPr lang="es-ES_tradnl" sz="2400" dirty="0"/>
              <a:t> (http://</a:t>
            </a:r>
            <a:r>
              <a:rPr lang="es-ES_tradnl" sz="2400" dirty="0" err="1"/>
              <a:t>www.burrellesluce.com</a:t>
            </a:r>
            <a:r>
              <a:rPr lang="es-ES_tradnl" sz="2400" dirty="0"/>
              <a:t>), que ofrece transcripciones de más de 160 redes y estaciones de cable; y </a:t>
            </a:r>
            <a:r>
              <a:rPr lang="es-ES_tradnl" sz="2400" dirty="0" err="1"/>
              <a:t>NewsLibrary</a:t>
            </a:r>
            <a:r>
              <a:rPr lang="es-ES_tradnl" sz="2400" dirty="0"/>
              <a:t> (http://</a:t>
            </a:r>
            <a:r>
              <a:rPr lang="es-ES_tradnl" sz="2400" dirty="0" err="1"/>
              <a:t>www.newslibrary.com</a:t>
            </a:r>
            <a:r>
              <a:rPr lang="es-ES_tradnl" sz="2400" dirty="0"/>
              <a:t> o http://</a:t>
            </a:r>
            <a:r>
              <a:rPr lang="es-ES_tradnl" sz="2400" dirty="0" err="1"/>
              <a:t>nl.newsbank.com</a:t>
            </a:r>
            <a:r>
              <a:rPr lang="es-ES_tradnl" sz="2400" dirty="0"/>
              <a:t>), que ofrece acceso a más de 80 </a:t>
            </a:r>
            <a:r>
              <a:rPr lang="es-ES_tradnl" sz="2400" dirty="0" smtClean="0"/>
              <a:t>periódicos.</a:t>
            </a:r>
          </a:p>
          <a:p>
            <a:pPr marL="342900" indent="-342900">
              <a:spcBef>
                <a:spcPts val="600"/>
              </a:spcBef>
              <a:spcAft>
                <a:spcPts val="600"/>
              </a:spcAft>
              <a:buFont typeface="Arial" charset="0"/>
              <a:buChar char="•"/>
            </a:pPr>
            <a:r>
              <a:rPr lang="es-ES_tradnl" sz="2400" dirty="0" smtClean="0"/>
              <a:t>Si </a:t>
            </a:r>
            <a:r>
              <a:rPr lang="es-ES_tradnl" sz="2400" dirty="0"/>
              <a:t>bien las principales universidades ofrecen acceso a colecciones generales y especializadas, la mayoría requiere inscripción o afiliación con la escuela.</a:t>
            </a:r>
            <a:endParaRPr lang="es-ES" sz="2400" dirty="0"/>
          </a:p>
        </p:txBody>
      </p:sp>
    </p:spTree>
    <p:extLst>
      <p:ext uri="{BB962C8B-B14F-4D97-AF65-F5344CB8AC3E}">
        <p14:creationId xmlns:p14="http://schemas.microsoft.com/office/powerpoint/2010/main" val="999948748"/>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12</a:t>
            </a:fld>
            <a:endParaRPr lang="en-US" sz="1600" dirty="0"/>
          </a:p>
        </p:txBody>
      </p:sp>
      <p:sp>
        <p:nvSpPr>
          <p:cNvPr id="8" name="Título 1"/>
          <p:cNvSpPr txBox="1">
            <a:spLocks/>
          </p:cNvSpPr>
          <p:nvPr/>
        </p:nvSpPr>
        <p:spPr>
          <a:xfrm>
            <a:off x="770399" y="595018"/>
            <a:ext cx="10325749" cy="877720"/>
          </a:xfrm>
          <a:prstGeom prst="rect">
            <a:avLst/>
          </a:prstGeom>
        </p:spPr>
        <p:txBody>
          <a:bodyPr>
            <a:normAutofit fontScale="85000" lnSpcReduction="2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Uso de computadoras para buscar, acceder y almacenar contenido</a:t>
            </a:r>
            <a:endParaRPr lang="en-US" sz="4400" dirty="0"/>
          </a:p>
        </p:txBody>
      </p:sp>
      <p:sp>
        <p:nvSpPr>
          <p:cNvPr id="5" name="Marcador de contenido 2"/>
          <p:cNvSpPr txBox="1">
            <a:spLocks/>
          </p:cNvSpPr>
          <p:nvPr/>
        </p:nvSpPr>
        <p:spPr>
          <a:xfrm>
            <a:off x="907560" y="1897811"/>
            <a:ext cx="10385280" cy="4571124"/>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Sin embargo, una búsqueda en la Web puede conducir a sitios que ofrecen acceso a periódicos en todo el mundo. El periodista independiente danés Hans </a:t>
            </a:r>
            <a:r>
              <a:rPr lang="es-ES_tradnl" sz="2400" dirty="0" err="1"/>
              <a:t>Henrik</a:t>
            </a:r>
            <a:r>
              <a:rPr lang="es-ES_tradnl" sz="2400" dirty="0"/>
              <a:t> </a:t>
            </a:r>
            <a:r>
              <a:rPr lang="es-ES_tradnl" sz="2400" dirty="0" err="1"/>
              <a:t>Lichtenberg</a:t>
            </a:r>
            <a:r>
              <a:rPr lang="es-ES_tradnl" sz="2400" dirty="0"/>
              <a:t>, por ejemplo, mantiene </a:t>
            </a:r>
            <a:r>
              <a:rPr lang="es-ES_tradnl" sz="2400" dirty="0" err="1"/>
              <a:t>Newspaperindex.com</a:t>
            </a:r>
            <a:r>
              <a:rPr lang="es-ES_tradnl" sz="2400" dirty="0"/>
              <a:t> (</a:t>
            </a:r>
            <a:r>
              <a:rPr lang="es-ES_tradnl" sz="2400" dirty="0">
                <a:hlinkClick r:id="rId3"/>
              </a:rPr>
              <a:t>http://</a:t>
            </a:r>
            <a:r>
              <a:rPr lang="es-ES_tradnl" sz="2400" dirty="0" err="1">
                <a:hlinkClick r:id="rId3"/>
              </a:rPr>
              <a:t>www.newspaperindex.com</a:t>
            </a:r>
            <a:r>
              <a:rPr lang="es-ES_tradnl" sz="2400" dirty="0">
                <a:hlinkClick r:id="rId3"/>
              </a:rPr>
              <a:t>/</a:t>
            </a:r>
            <a:r>
              <a:rPr lang="es-ES_tradnl" sz="2400" dirty="0"/>
              <a:t>) que afirma tener </a:t>
            </a:r>
            <a:r>
              <a:rPr lang="es-ES_tradnl" sz="2400" u="sng" dirty="0"/>
              <a:t>acceso a "periódicos en línea en todos los países del mundo"</a:t>
            </a:r>
            <a:r>
              <a:rPr lang="es-ES_tradnl" sz="2400" dirty="0"/>
              <a:t>, pero no a todos los </a:t>
            </a:r>
            <a:r>
              <a:rPr lang="es-ES_tradnl" sz="2400" dirty="0" smtClean="0"/>
              <a:t>periódicos: la </a:t>
            </a:r>
            <a:r>
              <a:rPr lang="es-ES_tradnl" sz="2400" dirty="0"/>
              <a:t>colección excluye "periódicos que se centran en chismes, rumores, noticias locales o deportivas", y aquellos cuyo personal editorial está impedido, por política organizacional o gubernamental, de adherirse a la Declaración de Principios de la FIP sobre la conducta de los periodistas (http: // www .</a:t>
            </a:r>
            <a:r>
              <a:rPr lang="es-ES_tradnl" sz="2400" dirty="0" err="1"/>
              <a:t>newspaperindex.com</a:t>
            </a:r>
            <a:r>
              <a:rPr lang="es-ES_tradnl" sz="2400" dirty="0"/>
              <a:t> / es / page / </a:t>
            </a:r>
            <a:r>
              <a:rPr lang="es-ES_tradnl" sz="2400" dirty="0" err="1"/>
              <a:t>How</a:t>
            </a:r>
            <a:r>
              <a:rPr lang="es-ES_tradnl" sz="2400" dirty="0"/>
              <a:t>- I- </a:t>
            </a:r>
            <a:r>
              <a:rPr lang="es-ES_tradnl" sz="2400" dirty="0" err="1"/>
              <a:t>index</a:t>
            </a:r>
            <a:r>
              <a:rPr lang="es-ES_tradnl" sz="2400" dirty="0"/>
              <a:t>- online- </a:t>
            </a:r>
            <a:r>
              <a:rPr lang="es-ES_tradnl" sz="2400" dirty="0" err="1"/>
              <a:t>periódicos.html</a:t>
            </a:r>
            <a:r>
              <a:rPr lang="es-ES_tradnl" sz="2400" dirty="0"/>
              <a:t>). </a:t>
            </a:r>
            <a:endParaRPr lang="es-ES_tradnl" sz="2400" dirty="0" smtClean="0"/>
          </a:p>
          <a:p>
            <a:pPr marL="342900" indent="-342900">
              <a:spcBef>
                <a:spcPts val="600"/>
              </a:spcBef>
              <a:spcAft>
                <a:spcPts val="600"/>
              </a:spcAft>
              <a:buFont typeface="Arial" charset="0"/>
              <a:buChar char="•"/>
            </a:pPr>
            <a:r>
              <a:rPr lang="es-ES_tradnl" sz="2400" dirty="0" smtClean="0"/>
              <a:t>Dichas </a:t>
            </a:r>
            <a:r>
              <a:rPr lang="es-ES_tradnl" sz="2400" dirty="0"/>
              <a:t>colecciones de "</a:t>
            </a:r>
            <a:r>
              <a:rPr lang="es-ES_tradnl" sz="2400" dirty="0" err="1"/>
              <a:t>freelance</a:t>
            </a:r>
            <a:r>
              <a:rPr lang="es-ES_tradnl" sz="2400" dirty="0"/>
              <a:t>" </a:t>
            </a:r>
            <a:r>
              <a:rPr lang="es-ES_tradnl" sz="2400" dirty="0" smtClean="0"/>
              <a:t>son </a:t>
            </a:r>
            <a:r>
              <a:rPr lang="es-ES_tradnl" sz="2400" dirty="0"/>
              <a:t>abundantes y </a:t>
            </a:r>
            <a:r>
              <a:rPr lang="es-ES_tradnl" sz="2400" dirty="0" smtClean="0"/>
              <a:t>pueden </a:t>
            </a:r>
            <a:r>
              <a:rPr lang="es-ES_tradnl" sz="2400" dirty="0"/>
              <a:t>ser </a:t>
            </a:r>
            <a:r>
              <a:rPr lang="es-ES_tradnl" sz="2400" dirty="0" smtClean="0"/>
              <a:t>útiles, </a:t>
            </a:r>
            <a:r>
              <a:rPr lang="es-ES_tradnl" sz="2400" dirty="0"/>
              <a:t>pero los académicos deben asegurarse de identificar los criterios de inclusión</a:t>
            </a:r>
            <a:r>
              <a:rPr lang="es-ES_tradnl" sz="2400" dirty="0" smtClean="0"/>
              <a:t>.</a:t>
            </a:r>
          </a:p>
        </p:txBody>
      </p:sp>
    </p:spTree>
    <p:extLst>
      <p:ext uri="{BB962C8B-B14F-4D97-AF65-F5344CB8AC3E}">
        <p14:creationId xmlns:p14="http://schemas.microsoft.com/office/powerpoint/2010/main" val="122073349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13</a:t>
            </a:fld>
            <a:endParaRPr lang="en-US" sz="1600" dirty="0"/>
          </a:p>
        </p:txBody>
      </p:sp>
      <p:sp>
        <p:nvSpPr>
          <p:cNvPr id="8" name="Título 1"/>
          <p:cNvSpPr txBox="1">
            <a:spLocks/>
          </p:cNvSpPr>
          <p:nvPr/>
        </p:nvSpPr>
        <p:spPr>
          <a:xfrm>
            <a:off x="770399" y="595018"/>
            <a:ext cx="10325749" cy="877720"/>
          </a:xfrm>
          <a:prstGeom prst="rect">
            <a:avLst/>
          </a:prstGeom>
        </p:spPr>
        <p:txBody>
          <a:bodyPr>
            <a:normAutofit fontScale="85000" lnSpcReduction="2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Uso de computadoras para buscar, acceder y almacenar contenido</a:t>
            </a:r>
            <a:endParaRPr lang="en-US" sz="4400" dirty="0"/>
          </a:p>
        </p:txBody>
      </p:sp>
      <p:sp>
        <p:nvSpPr>
          <p:cNvPr id="5" name="Marcador de contenido 2"/>
          <p:cNvSpPr txBox="1">
            <a:spLocks/>
          </p:cNvSpPr>
          <p:nvPr/>
        </p:nvSpPr>
        <p:spPr>
          <a:xfrm>
            <a:off x="907560" y="1897811"/>
            <a:ext cx="10385280" cy="4571124"/>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smtClean="0"/>
              <a:t>Los </a:t>
            </a:r>
            <a:r>
              <a:rPr lang="es-ES_tradnl" sz="2400" dirty="0"/>
              <a:t>académicos usan estos servicios para localizar y acceder a contenido sobre la base de su inclusión de una palabra o frase clave. Por ejemplo, Armstrong y </a:t>
            </a:r>
            <a:r>
              <a:rPr lang="es-ES_tradnl" sz="2400" dirty="0" err="1"/>
              <a:t>Boyle</a:t>
            </a:r>
            <a:r>
              <a:rPr lang="es-ES_tradnl" sz="2400" dirty="0"/>
              <a:t> (2011) probaron hipótesis sobre las representaciones y los roles de las mujeres en la cobertura de protesta por el aborto, antes y después de una decisión clave de la Corte Suprema de 1973. </a:t>
            </a:r>
            <a:endParaRPr lang="es-ES_tradnl" sz="2400" dirty="0" smtClean="0"/>
          </a:p>
          <a:p>
            <a:pPr marL="342900" indent="-342900">
              <a:spcBef>
                <a:spcPts val="600"/>
              </a:spcBef>
              <a:spcAft>
                <a:spcPts val="600"/>
              </a:spcAft>
              <a:buFont typeface="Arial" charset="0"/>
              <a:buChar char="•"/>
            </a:pPr>
            <a:r>
              <a:rPr lang="es-ES_tradnl" sz="2400" dirty="0"/>
              <a:t>Utilizando bases de datos (Pro-</a:t>
            </a:r>
            <a:r>
              <a:rPr lang="es-ES_tradnl" sz="2400" dirty="0" err="1"/>
              <a:t>Quest</a:t>
            </a:r>
            <a:r>
              <a:rPr lang="es-ES_tradnl" sz="2400" dirty="0"/>
              <a:t> </a:t>
            </a:r>
            <a:r>
              <a:rPr lang="es-ES_tradnl" sz="2400" dirty="0" err="1"/>
              <a:t>Historical</a:t>
            </a:r>
            <a:r>
              <a:rPr lang="es-ES_tradnl" sz="2400" dirty="0"/>
              <a:t> solo para búsquedas de 1960–1973, pero agregando Pro-</a:t>
            </a:r>
            <a:r>
              <a:rPr lang="es-ES_tradnl" sz="2400" dirty="0" err="1"/>
              <a:t>Quest</a:t>
            </a:r>
            <a:r>
              <a:rPr lang="es-ES_tradnl" sz="2400" dirty="0"/>
              <a:t> </a:t>
            </a:r>
            <a:r>
              <a:rPr lang="es-ES_tradnl" sz="2400" dirty="0" err="1"/>
              <a:t>National</a:t>
            </a:r>
            <a:r>
              <a:rPr lang="es-ES_tradnl" sz="2400" dirty="0"/>
              <a:t> </a:t>
            </a:r>
            <a:r>
              <a:rPr lang="es-ES_tradnl" sz="2400" dirty="0" err="1"/>
              <a:t>Newspaper</a:t>
            </a:r>
            <a:r>
              <a:rPr lang="es-ES_tradnl" sz="2400" dirty="0"/>
              <a:t> para 1974–2006), y los términos de búsqueda “aborto” y “protesta”, identificaron 155 artículos del New York Times y del Washington Post. </a:t>
            </a:r>
            <a:r>
              <a:rPr lang="es-ES_tradnl" sz="2400" dirty="0" smtClean="0"/>
              <a:t>que </a:t>
            </a:r>
            <a:r>
              <a:rPr lang="es-ES_tradnl" sz="2400" dirty="0"/>
              <a:t>luego fueron examinados </a:t>
            </a:r>
            <a:r>
              <a:rPr lang="es-ES_tradnl" sz="2400" dirty="0" smtClean="0"/>
              <a:t>por expertos de forma manual.</a:t>
            </a:r>
            <a:endParaRPr lang="es-ES" sz="2400" dirty="0"/>
          </a:p>
        </p:txBody>
      </p:sp>
    </p:spTree>
    <p:extLst>
      <p:ext uri="{BB962C8B-B14F-4D97-AF65-F5344CB8AC3E}">
        <p14:creationId xmlns:p14="http://schemas.microsoft.com/office/powerpoint/2010/main" val="40133880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14</a:t>
            </a:fld>
            <a:endParaRPr lang="en-US" sz="1600" dirty="0"/>
          </a:p>
        </p:txBody>
      </p:sp>
      <p:sp>
        <p:nvSpPr>
          <p:cNvPr id="8" name="Título 1"/>
          <p:cNvSpPr txBox="1">
            <a:spLocks/>
          </p:cNvSpPr>
          <p:nvPr/>
        </p:nvSpPr>
        <p:spPr>
          <a:xfrm>
            <a:off x="770399" y="595018"/>
            <a:ext cx="10325749" cy="877720"/>
          </a:xfrm>
          <a:prstGeom prst="rect">
            <a:avLst/>
          </a:prstGeom>
        </p:spPr>
        <p:txBody>
          <a:bodyPr>
            <a:normAutofit fontScale="85000" lnSpcReduction="2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Uso de computadoras para buscar, acceder y almacenar contenido</a:t>
            </a:r>
            <a:endParaRPr lang="en-US" sz="4400" dirty="0"/>
          </a:p>
        </p:txBody>
      </p:sp>
      <p:sp>
        <p:nvSpPr>
          <p:cNvPr id="5" name="Marcador de contenido 2"/>
          <p:cNvSpPr txBox="1">
            <a:spLocks/>
          </p:cNvSpPr>
          <p:nvPr/>
        </p:nvSpPr>
        <p:spPr>
          <a:xfrm>
            <a:off x="907560" y="1673524"/>
            <a:ext cx="10385280" cy="4709146"/>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smtClean="0"/>
              <a:t>Un </a:t>
            </a:r>
            <a:r>
              <a:rPr lang="es-ES_tradnl" sz="2400" dirty="0"/>
              <a:t>índice completo de búsqueda de palabras clave puede permitir a un investigador identificar rápida y eficientemente una población de elementos relevantes para el estudio, como en el caso de las historias sobre protestas por el aborto (o al menos todo lo que incluye los términos "aborto" y "protesta") ; sin índices de búsqueda, Armstrong y </a:t>
            </a:r>
            <a:r>
              <a:rPr lang="es-ES_tradnl" sz="2400" dirty="0" err="1"/>
              <a:t>Boyle</a:t>
            </a:r>
            <a:r>
              <a:rPr lang="es-ES_tradnl" sz="2400" dirty="0"/>
              <a:t> (2011) habrían tenido que examinar las ediciones de casi medio siglo para identificar elementos relevantes. </a:t>
            </a:r>
            <a:endParaRPr lang="es-ES_tradnl" sz="2400" dirty="0" smtClean="0"/>
          </a:p>
          <a:p>
            <a:pPr marL="342900" indent="-342900">
              <a:spcBef>
                <a:spcPts val="600"/>
              </a:spcBef>
              <a:spcAft>
                <a:spcPts val="600"/>
              </a:spcAft>
              <a:buFont typeface="Arial" charset="0"/>
              <a:buChar char="•"/>
            </a:pPr>
            <a:r>
              <a:rPr lang="es-ES_tradnl" sz="2400" dirty="0" smtClean="0"/>
              <a:t>Si </a:t>
            </a:r>
            <a:r>
              <a:rPr lang="es-ES_tradnl" sz="2400" dirty="0"/>
              <a:t>la población de artículos ubicados electrónicamente a través de los términos de búsqueda hubiera sido grande, se podría haber aplicado un muestreo aleatorio.</a:t>
            </a:r>
            <a:endParaRPr lang="es-ES" sz="2400" dirty="0"/>
          </a:p>
        </p:txBody>
      </p:sp>
    </p:spTree>
    <p:extLst>
      <p:ext uri="{BB962C8B-B14F-4D97-AF65-F5344CB8AC3E}">
        <p14:creationId xmlns:p14="http://schemas.microsoft.com/office/powerpoint/2010/main" val="49794274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15</a:t>
            </a:fld>
            <a:endParaRPr lang="en-US" sz="1600" dirty="0"/>
          </a:p>
        </p:txBody>
      </p:sp>
      <p:sp>
        <p:nvSpPr>
          <p:cNvPr id="8" name="Título 1"/>
          <p:cNvSpPr txBox="1">
            <a:spLocks/>
          </p:cNvSpPr>
          <p:nvPr/>
        </p:nvSpPr>
        <p:spPr>
          <a:xfrm>
            <a:off x="770399" y="595018"/>
            <a:ext cx="10325749" cy="877720"/>
          </a:xfrm>
          <a:prstGeom prst="rect">
            <a:avLst/>
          </a:prstGeom>
        </p:spPr>
        <p:txBody>
          <a:bodyPr>
            <a:normAutofit fontScale="85000" lnSpcReduction="2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Uso de computadoras para buscar, acceder y almacenar contenido</a:t>
            </a:r>
            <a:endParaRPr lang="en-US" sz="4400" dirty="0"/>
          </a:p>
        </p:txBody>
      </p:sp>
      <p:sp>
        <p:nvSpPr>
          <p:cNvPr id="5" name="Marcador de contenido 2"/>
          <p:cNvSpPr txBox="1">
            <a:spLocks/>
          </p:cNvSpPr>
          <p:nvPr/>
        </p:nvSpPr>
        <p:spPr>
          <a:xfrm>
            <a:off x="907560" y="3105508"/>
            <a:ext cx="10385280" cy="3277161"/>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Aunque el uso de computadoras para encontrar material tiene ventajas, los analistas de contenido deben tener cuidado. </a:t>
            </a:r>
            <a:endParaRPr lang="es-ES_tradnl" sz="2400" dirty="0" smtClean="0"/>
          </a:p>
          <a:p>
            <a:pPr marL="342900" indent="-342900">
              <a:spcBef>
                <a:spcPts val="600"/>
              </a:spcBef>
              <a:spcAft>
                <a:spcPts val="600"/>
              </a:spcAft>
              <a:buFont typeface="Arial" charset="0"/>
              <a:buChar char="•"/>
            </a:pPr>
            <a:r>
              <a:rPr lang="es-ES_tradnl" sz="2400" dirty="0" smtClean="0"/>
              <a:t>La </a:t>
            </a:r>
            <a:r>
              <a:rPr lang="es-ES_tradnl" sz="2400" dirty="0"/>
              <a:t>confianza en los índices puede provocar que no se considere el </a:t>
            </a:r>
            <a:r>
              <a:rPr lang="es-ES_tradnl" sz="2400" b="1" dirty="0"/>
              <a:t>contenido no indexado</a:t>
            </a:r>
            <a:r>
              <a:rPr lang="es-ES_tradnl" sz="2400" dirty="0"/>
              <a:t> electrónicamente. </a:t>
            </a:r>
            <a:endParaRPr lang="es-ES_tradnl" sz="2400" dirty="0" smtClean="0"/>
          </a:p>
        </p:txBody>
      </p:sp>
    </p:spTree>
    <p:extLst>
      <p:ext uri="{BB962C8B-B14F-4D97-AF65-F5344CB8AC3E}">
        <p14:creationId xmlns:p14="http://schemas.microsoft.com/office/powerpoint/2010/main" val="1490031563"/>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16</a:t>
            </a:fld>
            <a:endParaRPr lang="en-US" sz="1600" dirty="0"/>
          </a:p>
        </p:txBody>
      </p:sp>
      <p:sp>
        <p:nvSpPr>
          <p:cNvPr id="8" name="Título 1"/>
          <p:cNvSpPr txBox="1">
            <a:spLocks/>
          </p:cNvSpPr>
          <p:nvPr/>
        </p:nvSpPr>
        <p:spPr>
          <a:xfrm>
            <a:off x="770399" y="595018"/>
            <a:ext cx="10325749" cy="877720"/>
          </a:xfrm>
          <a:prstGeom prst="rect">
            <a:avLst/>
          </a:prstGeom>
        </p:spPr>
        <p:txBody>
          <a:bodyPr>
            <a:normAutofit fontScale="85000" lnSpcReduction="2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Uso de computadoras para buscar, acceder y almacenar contenido</a:t>
            </a:r>
            <a:endParaRPr lang="en-US" sz="4400" dirty="0"/>
          </a:p>
        </p:txBody>
      </p:sp>
      <p:sp>
        <p:nvSpPr>
          <p:cNvPr id="5" name="Marcador de contenido 2"/>
          <p:cNvSpPr txBox="1">
            <a:spLocks/>
          </p:cNvSpPr>
          <p:nvPr/>
        </p:nvSpPr>
        <p:spPr>
          <a:xfrm>
            <a:off x="907560" y="1673524"/>
            <a:ext cx="10385280" cy="4709146"/>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En resumen, un analista de contenido que considere bases de datos fáciles de usar para ubicar o acceder al contenido debe pensar detenidamente sobre las palabras clave y los </a:t>
            </a:r>
            <a:r>
              <a:rPr lang="es-ES_tradnl" sz="2400" dirty="0" smtClean="0"/>
              <a:t>filtros utilizados </a:t>
            </a:r>
            <a:r>
              <a:rPr lang="es-ES_tradnl" sz="2400" dirty="0"/>
              <a:t>en la búsqueda. </a:t>
            </a:r>
            <a:endParaRPr lang="es-ES_tradnl" sz="2400" dirty="0" smtClean="0"/>
          </a:p>
          <a:p>
            <a:pPr marL="342900" indent="-342900">
              <a:spcBef>
                <a:spcPts val="600"/>
              </a:spcBef>
              <a:spcAft>
                <a:spcPts val="600"/>
              </a:spcAft>
              <a:buFont typeface="Arial" charset="0"/>
              <a:buChar char="•"/>
            </a:pPr>
            <a:r>
              <a:rPr lang="es-ES_tradnl" sz="2400" dirty="0" smtClean="0"/>
              <a:t>Hace </a:t>
            </a:r>
            <a:r>
              <a:rPr lang="es-ES_tradnl" sz="2400" dirty="0"/>
              <a:t>unas cuatro décadas, </a:t>
            </a:r>
            <a:r>
              <a:rPr lang="es-ES_tradnl" sz="2400" dirty="0" err="1"/>
              <a:t>Kerlinger</a:t>
            </a:r>
            <a:r>
              <a:rPr lang="es-ES_tradnl" sz="2400" dirty="0"/>
              <a:t> (1973) advirtió: “La computadora electrónica es completamente estúpida: hará exactamente lo que un programador le dice que haga. Si un programador resuelve un problema de manera brillante, la máquina funcionará de manera brillante. Si el programador programa incorrectamente, la máquina cometerá fiel y obedientemente los errores que el programador le dijo que cometiera "(p. 706). </a:t>
            </a:r>
            <a:endParaRPr lang="es-ES" sz="2400" dirty="0"/>
          </a:p>
        </p:txBody>
      </p:sp>
    </p:spTree>
    <p:extLst>
      <p:ext uri="{BB962C8B-B14F-4D97-AF65-F5344CB8AC3E}">
        <p14:creationId xmlns:p14="http://schemas.microsoft.com/office/powerpoint/2010/main" val="12997615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17</a:t>
            </a:fld>
            <a:endParaRPr lang="en-US" sz="1600" dirty="0"/>
          </a:p>
        </p:txBody>
      </p:sp>
      <p:sp>
        <p:nvSpPr>
          <p:cNvPr id="8" name="Título 1"/>
          <p:cNvSpPr txBox="1">
            <a:spLocks/>
          </p:cNvSpPr>
          <p:nvPr/>
        </p:nvSpPr>
        <p:spPr>
          <a:xfrm>
            <a:off x="770399" y="595018"/>
            <a:ext cx="10325749" cy="877720"/>
          </a:xfrm>
          <a:prstGeom prst="rect">
            <a:avLst/>
          </a:prstGeom>
        </p:spPr>
        <p:txBody>
          <a:bodyPr>
            <a:normAutofit fontScale="85000" lnSpcReduction="2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Uso de computadoras para buscar, acceder y almacenar contenido</a:t>
            </a:r>
            <a:endParaRPr lang="en-US" sz="4400" dirty="0"/>
          </a:p>
        </p:txBody>
      </p:sp>
      <p:sp>
        <p:nvSpPr>
          <p:cNvPr id="5" name="Marcador de contenido 2"/>
          <p:cNvSpPr txBox="1">
            <a:spLocks/>
          </p:cNvSpPr>
          <p:nvPr/>
        </p:nvSpPr>
        <p:spPr>
          <a:xfrm>
            <a:off x="907560" y="1932317"/>
            <a:ext cx="10385280" cy="4450353"/>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Si bien las últimas dos décadas han visto una mejora dramática en la calidad y la capacidad de búsqueda de las bases de datos e índices de contenido de medios, el crecimiento de la comunicación en línea ha creado nuevas </a:t>
            </a:r>
            <a:r>
              <a:rPr lang="es-ES_tradnl" sz="2400" u="sng" dirty="0"/>
              <a:t>oportunidades</a:t>
            </a:r>
            <a:r>
              <a:rPr lang="es-ES_tradnl" sz="2400" dirty="0"/>
              <a:t> y </a:t>
            </a:r>
            <a:r>
              <a:rPr lang="es-ES_tradnl" sz="2400" u="sng" dirty="0"/>
              <a:t>desafíos</a:t>
            </a:r>
            <a:r>
              <a:rPr lang="es-ES_tradnl" sz="2400" dirty="0"/>
              <a:t> para los analistas de contenido</a:t>
            </a:r>
            <a:r>
              <a:rPr lang="es-ES_tradnl" sz="2400" dirty="0" smtClean="0"/>
              <a:t>.</a:t>
            </a:r>
          </a:p>
        </p:txBody>
      </p:sp>
    </p:spTree>
    <p:extLst>
      <p:ext uri="{BB962C8B-B14F-4D97-AF65-F5344CB8AC3E}">
        <p14:creationId xmlns:p14="http://schemas.microsoft.com/office/powerpoint/2010/main" val="201874917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18</a:t>
            </a:fld>
            <a:endParaRPr lang="en-US" sz="1600" dirty="0"/>
          </a:p>
        </p:txBody>
      </p:sp>
      <p:sp>
        <p:nvSpPr>
          <p:cNvPr id="8" name="Título 1"/>
          <p:cNvSpPr txBox="1">
            <a:spLocks/>
          </p:cNvSpPr>
          <p:nvPr/>
        </p:nvSpPr>
        <p:spPr>
          <a:xfrm>
            <a:off x="770399" y="595018"/>
            <a:ext cx="10325749" cy="877720"/>
          </a:xfrm>
          <a:prstGeom prst="rect">
            <a:avLst/>
          </a:prstGeom>
        </p:spPr>
        <p:txBody>
          <a:bodyPr>
            <a:normAutofit fontScale="85000" lnSpcReduction="2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Uso de computadoras para buscar, acceder y almacenar contenido</a:t>
            </a:r>
            <a:endParaRPr lang="en-US" sz="4400" dirty="0"/>
          </a:p>
        </p:txBody>
      </p:sp>
      <p:sp>
        <p:nvSpPr>
          <p:cNvPr id="5" name="Marcador de contenido 2"/>
          <p:cNvSpPr txBox="1">
            <a:spLocks/>
          </p:cNvSpPr>
          <p:nvPr/>
        </p:nvSpPr>
        <p:spPr>
          <a:xfrm>
            <a:off x="907560" y="1932317"/>
            <a:ext cx="10385280" cy="4450353"/>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endParaRPr lang="es-ES_tradnl" sz="2400" dirty="0" smtClean="0"/>
          </a:p>
        </p:txBody>
      </p:sp>
      <p:sp>
        <p:nvSpPr>
          <p:cNvPr id="3" name="Rectángulo 2"/>
          <p:cNvSpPr/>
          <p:nvPr/>
        </p:nvSpPr>
        <p:spPr>
          <a:xfrm>
            <a:off x="907560" y="2316941"/>
            <a:ext cx="7698558" cy="1200329"/>
          </a:xfrm>
          <a:prstGeom prst="rect">
            <a:avLst/>
          </a:prstGeom>
        </p:spPr>
        <p:txBody>
          <a:bodyPr wrap="square">
            <a:spAutoFit/>
          </a:bodyPr>
          <a:lstStyle/>
          <a:p>
            <a:pPr marL="342900" lvl="0" indent="-342900" algn="just">
              <a:lnSpc>
                <a:spcPct val="200000"/>
              </a:lnSpc>
              <a:spcAft>
                <a:spcPts val="0"/>
              </a:spcAft>
              <a:buClr>
                <a:srgbClr val="000000"/>
              </a:buClr>
              <a:buFont typeface="Symbol" charset="2"/>
              <a:buChar char=""/>
            </a:pPr>
            <a:r>
              <a:rPr lang="en-US" b="1" dirty="0" err="1">
                <a:latin typeface="Arial Narrow" charset="0"/>
                <a:ea typeface="Times New Roman" charset="0"/>
              </a:rPr>
              <a:t>TEDx</a:t>
            </a:r>
            <a:r>
              <a:rPr lang="en-US" b="1" dirty="0">
                <a:latin typeface="Arial Narrow" charset="0"/>
                <a:ea typeface="Times New Roman" charset="0"/>
              </a:rPr>
              <a:t> Talks: </a:t>
            </a:r>
            <a:r>
              <a:rPr lang="en-US" dirty="0" err="1">
                <a:latin typeface="Arial Narrow" charset="0"/>
                <a:ea typeface="Times New Roman" charset="0"/>
              </a:rPr>
              <a:t>Periodismo</a:t>
            </a:r>
            <a:r>
              <a:rPr lang="en-US" dirty="0">
                <a:latin typeface="Arial Narrow" charset="0"/>
                <a:ea typeface="Times New Roman" charset="0"/>
              </a:rPr>
              <a:t> en el </a:t>
            </a:r>
            <a:r>
              <a:rPr lang="en-US" dirty="0" err="1">
                <a:latin typeface="Arial Narrow" charset="0"/>
                <a:ea typeface="Times New Roman" charset="0"/>
              </a:rPr>
              <a:t>siglo</a:t>
            </a:r>
            <a:r>
              <a:rPr lang="en-US" dirty="0">
                <a:latin typeface="Arial Narrow" charset="0"/>
                <a:ea typeface="Times New Roman" charset="0"/>
              </a:rPr>
              <a:t> </a:t>
            </a:r>
            <a:r>
              <a:rPr lang="en-US" dirty="0" smtClean="0">
                <a:latin typeface="Arial Narrow" charset="0"/>
                <a:ea typeface="Times New Roman" charset="0"/>
              </a:rPr>
              <a:t>XXI</a:t>
            </a:r>
          </a:p>
          <a:p>
            <a:pPr lvl="0" algn="just">
              <a:lnSpc>
                <a:spcPct val="200000"/>
              </a:lnSpc>
              <a:spcAft>
                <a:spcPts val="0"/>
              </a:spcAft>
              <a:buClr>
                <a:srgbClr val="000000"/>
              </a:buClr>
            </a:pPr>
            <a:r>
              <a:rPr lang="en-US" dirty="0">
                <a:latin typeface="Arial Narrow" charset="0"/>
                <a:ea typeface="Times New Roman" charset="0"/>
              </a:rPr>
              <a:t>	</a:t>
            </a:r>
            <a:r>
              <a:rPr lang="en-US" dirty="0" smtClean="0">
                <a:latin typeface="Arial Narrow" charset="0"/>
                <a:ea typeface="Times New Roman" charset="0"/>
              </a:rPr>
              <a:t> </a:t>
            </a:r>
            <a:r>
              <a:rPr lang="es-AR" u="sng" dirty="0">
                <a:solidFill>
                  <a:srgbClr val="0000FF"/>
                </a:solidFill>
                <a:latin typeface="Arial Narrow" charset="0"/>
                <a:ea typeface="Times New Roman" charset="0"/>
                <a:hlinkClick r:id="rId3"/>
              </a:rPr>
              <a:t>https://www.youtube.com/watch?v=Nqe7lj7D734</a:t>
            </a:r>
            <a:endParaRPr lang="es-ES_tradnl" sz="2000" dirty="0">
              <a:effectLst/>
              <a:latin typeface="Times New Roman" charset="0"/>
              <a:ea typeface="Times New Roman" charset="0"/>
            </a:endParaRPr>
          </a:p>
        </p:txBody>
      </p:sp>
    </p:spTree>
    <p:extLst>
      <p:ext uri="{BB962C8B-B14F-4D97-AF65-F5344CB8AC3E}">
        <p14:creationId xmlns:p14="http://schemas.microsoft.com/office/powerpoint/2010/main" val="2111229812"/>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19</a:t>
            </a:fld>
            <a:endParaRPr lang="en-US" sz="1600" dirty="0"/>
          </a:p>
        </p:txBody>
      </p:sp>
      <p:sp>
        <p:nvSpPr>
          <p:cNvPr id="6" name="Título 1"/>
          <p:cNvSpPr txBox="1">
            <a:spLocks/>
          </p:cNvSpPr>
          <p:nvPr/>
        </p:nvSpPr>
        <p:spPr>
          <a:xfrm>
            <a:off x="907560" y="638181"/>
            <a:ext cx="10058400" cy="914573"/>
          </a:xfrm>
          <a:prstGeom prst="rect">
            <a:avLst/>
          </a:prstGeom>
        </p:spPr>
        <p:txBody>
          <a:bodyPr>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mtClean="0"/>
              <a:t>Herramientas</a:t>
            </a:r>
            <a:r>
              <a:rPr lang="en-US" dirty="0" smtClean="0"/>
              <a:t> de Google</a:t>
            </a:r>
            <a:endParaRPr lang="en-US" dirty="0"/>
          </a:p>
        </p:txBody>
      </p:sp>
      <p:pic>
        <p:nvPicPr>
          <p:cNvPr id="7" name="Imagen 6"/>
          <p:cNvPicPr>
            <a:picLocks noChangeAspect="1"/>
          </p:cNvPicPr>
          <p:nvPr/>
        </p:nvPicPr>
        <p:blipFill>
          <a:blip r:embed="rId3"/>
          <a:stretch>
            <a:fillRect/>
          </a:stretch>
        </p:blipFill>
        <p:spPr>
          <a:xfrm>
            <a:off x="770399" y="1552753"/>
            <a:ext cx="5740803" cy="2794959"/>
          </a:xfrm>
          <a:prstGeom prst="rect">
            <a:avLst/>
          </a:prstGeom>
        </p:spPr>
      </p:pic>
      <p:pic>
        <p:nvPicPr>
          <p:cNvPr id="9" name="Imagen 8"/>
          <p:cNvPicPr>
            <a:picLocks noChangeAspect="1"/>
          </p:cNvPicPr>
          <p:nvPr/>
        </p:nvPicPr>
        <p:blipFill>
          <a:blip r:embed="rId4"/>
          <a:stretch>
            <a:fillRect/>
          </a:stretch>
        </p:blipFill>
        <p:spPr>
          <a:xfrm>
            <a:off x="6345312" y="3036499"/>
            <a:ext cx="5431444" cy="3183144"/>
          </a:xfrm>
          <a:prstGeom prst="rect">
            <a:avLst/>
          </a:prstGeom>
        </p:spPr>
      </p:pic>
    </p:spTree>
    <p:extLst>
      <p:ext uri="{BB962C8B-B14F-4D97-AF65-F5344CB8AC3E}">
        <p14:creationId xmlns:p14="http://schemas.microsoft.com/office/powerpoint/2010/main" val="136934873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154083" y="1998637"/>
            <a:ext cx="10058400" cy="1450757"/>
          </a:xfrm>
        </p:spPr>
        <p:txBody>
          <a:bodyPr>
            <a:normAutofit/>
          </a:bodyPr>
          <a:lstStyle/>
          <a:p>
            <a:r>
              <a:rPr lang="en-US" sz="4000" dirty="0" smtClean="0">
                <a:latin typeface="+mn-lt"/>
              </a:rPr>
              <a:t>Taller 1: </a:t>
            </a:r>
            <a:endParaRPr lang="en-US" sz="4000" dirty="0">
              <a:latin typeface="+mn-lt"/>
            </a:endParaRPr>
          </a:p>
        </p:txBody>
      </p:sp>
      <p:sp>
        <p:nvSpPr>
          <p:cNvPr id="4" name="Marcador de número de diapositiva 3"/>
          <p:cNvSpPr>
            <a:spLocks noGrp="1"/>
          </p:cNvSpPr>
          <p:nvPr>
            <p:ph type="sldNum" sz="quarter" idx="12"/>
          </p:nvPr>
        </p:nvSpPr>
        <p:spPr/>
        <p:txBody>
          <a:bodyPr/>
          <a:lstStyle/>
          <a:p>
            <a:fld id="{6D22F896-40B5-4ADD-8801-0D06FADFA095}" type="slidenum">
              <a:rPr lang="en-US" sz="1600" smtClean="0"/>
              <a:t>2</a:t>
            </a:fld>
            <a:endParaRPr lang="en-US" sz="1600" dirty="0"/>
          </a:p>
        </p:txBody>
      </p:sp>
      <p:sp>
        <p:nvSpPr>
          <p:cNvPr id="3" name="CuadroTexto 2"/>
          <p:cNvSpPr txBox="1"/>
          <p:nvPr/>
        </p:nvSpPr>
        <p:spPr>
          <a:xfrm>
            <a:off x="1133849" y="3729790"/>
            <a:ext cx="9985262" cy="1831271"/>
          </a:xfrm>
          <a:prstGeom prst="rect">
            <a:avLst/>
          </a:prstGeom>
          <a:noFill/>
        </p:spPr>
        <p:txBody>
          <a:bodyPr wrap="square" rtlCol="0">
            <a:spAutoFit/>
          </a:bodyPr>
          <a:lstStyle/>
          <a:p>
            <a:r>
              <a:rPr lang="en-US" sz="2800" dirty="0" smtClean="0"/>
              <a:t>En </a:t>
            </a:r>
            <a:r>
              <a:rPr lang="en-US" sz="2800" dirty="0" smtClean="0"/>
              <a:t>los </a:t>
            </a:r>
            <a:r>
              <a:rPr lang="en-US" sz="2800" dirty="0" err="1" smtClean="0"/>
              <a:t>ejemplos</a:t>
            </a:r>
            <a:r>
              <a:rPr lang="en-US" sz="2800" dirty="0" smtClean="0"/>
              <a:t> dados </a:t>
            </a:r>
            <a:r>
              <a:rPr lang="en-US" sz="2800" dirty="0" err="1" smtClean="0"/>
              <a:t>acerca</a:t>
            </a:r>
            <a:r>
              <a:rPr lang="en-US" sz="2800" dirty="0" smtClean="0"/>
              <a:t> de an</a:t>
            </a:r>
            <a:r>
              <a:rPr lang="es-ES" sz="2800" dirty="0" err="1" smtClean="0"/>
              <a:t>álisis</a:t>
            </a:r>
            <a:r>
              <a:rPr lang="en-US" sz="2800" dirty="0" smtClean="0"/>
              <a:t> de </a:t>
            </a:r>
            <a:r>
              <a:rPr lang="en-US" sz="2800" dirty="0" err="1" smtClean="0"/>
              <a:t>contenido</a:t>
            </a:r>
            <a:r>
              <a:rPr lang="en-US" sz="2800" dirty="0" smtClean="0"/>
              <a:t> en </a:t>
            </a:r>
            <a:r>
              <a:rPr lang="en-US" sz="2800" dirty="0" err="1" smtClean="0"/>
              <a:t>temas</a:t>
            </a:r>
            <a:r>
              <a:rPr lang="en-US" sz="2800" dirty="0" smtClean="0"/>
              <a:t> de </a:t>
            </a:r>
            <a:r>
              <a:rPr lang="en-US" sz="2800" dirty="0" err="1" smtClean="0"/>
              <a:t>investigaci</a:t>
            </a:r>
            <a:r>
              <a:rPr lang="es-ES" sz="2800" dirty="0" err="1" smtClean="0"/>
              <a:t>ón</a:t>
            </a:r>
            <a:r>
              <a:rPr lang="es-ES" sz="2800" dirty="0" smtClean="0"/>
              <a:t> en la comunicación, </a:t>
            </a:r>
            <a:r>
              <a:rPr lang="es-ES" sz="2800" dirty="0" smtClean="0"/>
              <a:t>¿cuáles </a:t>
            </a:r>
            <a:r>
              <a:rPr lang="es-ES" sz="2800" dirty="0" smtClean="0"/>
              <a:t>se refieren </a:t>
            </a:r>
            <a:r>
              <a:rPr lang="es-ES" sz="2850" dirty="0" smtClean="0"/>
              <a:t>a</a:t>
            </a:r>
            <a:r>
              <a:rPr lang="es-ES" sz="2850" i="1" dirty="0" smtClean="0"/>
              <a:t> </a:t>
            </a:r>
            <a:r>
              <a:rPr lang="en-US" sz="2850" i="1" dirty="0" smtClean="0"/>
              <a:t>an</a:t>
            </a:r>
            <a:r>
              <a:rPr lang="es-ES" sz="2850" i="1" dirty="0" err="1" smtClean="0"/>
              <a:t>álisis</a:t>
            </a:r>
            <a:r>
              <a:rPr lang="es-ES" sz="2850" i="1" dirty="0" smtClean="0"/>
              <a:t> de contenido </a:t>
            </a:r>
            <a:r>
              <a:rPr lang="es-ES" sz="2850" i="1" dirty="0" smtClean="0"/>
              <a:t>digital</a:t>
            </a:r>
            <a:r>
              <a:rPr lang="es-ES" sz="2800" dirty="0" smtClean="0"/>
              <a:t>? ¿cuáles hacen una combinación de análisis de contenido digital y análisis de contenido de una fuente tradicional?</a:t>
            </a:r>
            <a:endParaRPr lang="en-US" sz="2800" dirty="0"/>
          </a:p>
        </p:txBody>
      </p:sp>
      <p:sp>
        <p:nvSpPr>
          <p:cNvPr id="5" name="Título 1"/>
          <p:cNvSpPr txBox="1">
            <a:spLocks/>
          </p:cNvSpPr>
          <p:nvPr/>
        </p:nvSpPr>
        <p:spPr>
          <a:xfrm>
            <a:off x="1249680" y="358793"/>
            <a:ext cx="10058400" cy="1450757"/>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000" dirty="0" smtClean="0">
                <a:latin typeface="+mn-lt"/>
              </a:rPr>
              <a:t>El contenido digital y su </a:t>
            </a:r>
            <a:r>
              <a:rPr lang="es-ES" sz="4000" smtClean="0">
                <a:latin typeface="+mn-lt"/>
              </a:rPr>
              <a:t>análisis </a:t>
            </a:r>
          </a:p>
          <a:p>
            <a:r>
              <a:rPr lang="es-ES" sz="4000" dirty="0" smtClean="0">
                <a:latin typeface="+mn-lt"/>
              </a:rPr>
              <a:t>en el contexto de la comunicación</a:t>
            </a:r>
            <a:endParaRPr lang="en-US" sz="4000" dirty="0">
              <a:latin typeface="+mn-lt"/>
            </a:endParaRPr>
          </a:p>
        </p:txBody>
      </p:sp>
    </p:spTree>
    <p:extLst>
      <p:ext uri="{BB962C8B-B14F-4D97-AF65-F5344CB8AC3E}">
        <p14:creationId xmlns:p14="http://schemas.microsoft.com/office/powerpoint/2010/main" val="1146953396"/>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20</a:t>
            </a:fld>
            <a:endParaRPr lang="en-US" sz="1600" dirty="0"/>
          </a:p>
        </p:txBody>
      </p:sp>
      <p:sp>
        <p:nvSpPr>
          <p:cNvPr id="8" name="Título 1"/>
          <p:cNvSpPr txBox="1">
            <a:spLocks/>
          </p:cNvSpPr>
          <p:nvPr/>
        </p:nvSpPr>
        <p:spPr>
          <a:xfrm>
            <a:off x="770399" y="595018"/>
            <a:ext cx="10325749" cy="877720"/>
          </a:xfrm>
          <a:prstGeom prst="rect">
            <a:avLst/>
          </a:prstGeom>
        </p:spPr>
        <p:txBody>
          <a:bodyPr>
            <a:normAutofit fontScale="85000" lnSpcReduction="2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Uso de computadoras para buscar, acceder y almacenar contenido</a:t>
            </a:r>
            <a:endParaRPr lang="en-US" sz="4400" dirty="0"/>
          </a:p>
        </p:txBody>
      </p:sp>
      <p:sp>
        <p:nvSpPr>
          <p:cNvPr id="5" name="Marcador de contenido 2"/>
          <p:cNvSpPr txBox="1">
            <a:spLocks/>
          </p:cNvSpPr>
          <p:nvPr/>
        </p:nvSpPr>
        <p:spPr>
          <a:xfrm>
            <a:off x="907560" y="1673524"/>
            <a:ext cx="10385280" cy="4709146"/>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Al igual que el software de captura de pantalla, hay una variedad de otras aplicaciones informáticas disponibles para capturar contenido multimedia en tiempo real. Varían en precio y función; </a:t>
            </a:r>
            <a:r>
              <a:rPr lang="es-ES_tradnl" sz="2400" dirty="0" smtClean="0"/>
              <a:t>por </a:t>
            </a:r>
            <a:r>
              <a:rPr lang="es-ES_tradnl" sz="2400" dirty="0"/>
              <a:t>ejemplo, </a:t>
            </a:r>
            <a:r>
              <a:rPr lang="es-ES_tradnl" sz="2400" dirty="0" err="1" smtClean="0"/>
              <a:t>Snapstream</a:t>
            </a:r>
            <a:r>
              <a:rPr lang="es-ES_tradnl" sz="2400" dirty="0"/>
              <a:t> (https://</a:t>
            </a:r>
            <a:r>
              <a:rPr lang="es-ES_tradnl" sz="2400" dirty="0" err="1"/>
              <a:t>www.snapstream.com</a:t>
            </a:r>
            <a:r>
              <a:rPr lang="es-ES_tradnl" sz="2400" dirty="0"/>
              <a:t>) surgió a mediados de 2007 y permite a las organizaciones o investigadores capturar contenido de televisión en tiempo real de hasta diez fuentes simultáneamente, guardándolo en forma digital para luego buscar palabras clave</a:t>
            </a:r>
            <a:r>
              <a:rPr lang="es-ES_tradnl" sz="2400" dirty="0" smtClean="0"/>
              <a:t>.</a:t>
            </a:r>
          </a:p>
          <a:p>
            <a:pPr marL="342900" indent="-342900">
              <a:spcBef>
                <a:spcPts val="600"/>
              </a:spcBef>
              <a:spcAft>
                <a:spcPts val="600"/>
              </a:spcAft>
              <a:buFont typeface="Arial" charset="0"/>
              <a:buChar char="•"/>
            </a:pPr>
            <a:r>
              <a:rPr lang="es-ES_tradnl" sz="2400" dirty="0" smtClean="0"/>
              <a:t>Los </a:t>
            </a:r>
            <a:r>
              <a:rPr lang="es-ES_tradnl" sz="2400" dirty="0"/>
              <a:t>esfuerzos para capturar contenido de las redes sociales como Twitter o Facebook pueden involucrar problemas similares: el contenido cambia muy rápidamente y, según el diseño del estudio, el tamaño del conjunto de datos sin procesar puede ser inmenso, por lo que la capacidad de almacenamiento y administración se convierte en una preocupación importante. </a:t>
            </a:r>
            <a:endParaRPr lang="es-ES" sz="2400" dirty="0"/>
          </a:p>
        </p:txBody>
      </p:sp>
    </p:spTree>
    <p:extLst>
      <p:ext uri="{BB962C8B-B14F-4D97-AF65-F5344CB8AC3E}">
        <p14:creationId xmlns:p14="http://schemas.microsoft.com/office/powerpoint/2010/main" val="142530151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21</a:t>
            </a:fld>
            <a:endParaRPr lang="en-US" sz="1600" dirty="0"/>
          </a:p>
        </p:txBody>
      </p:sp>
      <p:sp>
        <p:nvSpPr>
          <p:cNvPr id="8" name="Título 1"/>
          <p:cNvSpPr txBox="1">
            <a:spLocks/>
          </p:cNvSpPr>
          <p:nvPr/>
        </p:nvSpPr>
        <p:spPr>
          <a:xfrm>
            <a:off x="770399" y="595018"/>
            <a:ext cx="10325749" cy="877720"/>
          </a:xfrm>
          <a:prstGeom prst="rect">
            <a:avLst/>
          </a:prstGeom>
        </p:spPr>
        <p:txBody>
          <a:bodyPr>
            <a:normAutofit fontScale="85000" lnSpcReduction="2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Uso de computadoras para buscar, acceder y almacenar contenido</a:t>
            </a:r>
            <a:endParaRPr lang="en-US" sz="4400" dirty="0"/>
          </a:p>
        </p:txBody>
      </p:sp>
      <p:sp>
        <p:nvSpPr>
          <p:cNvPr id="5" name="Marcador de contenido 2"/>
          <p:cNvSpPr txBox="1">
            <a:spLocks/>
          </p:cNvSpPr>
          <p:nvPr/>
        </p:nvSpPr>
        <p:spPr>
          <a:xfrm>
            <a:off x="907560" y="1673524"/>
            <a:ext cx="10385280" cy="4709146"/>
          </a:xfrm>
          <a:prstGeom prst="rect">
            <a:avLst/>
          </a:prstGeom>
        </p:spPr>
        <p:txBody>
          <a:bodyPr>
            <a:normAutofit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err="1"/>
              <a:t>Pappacharissi</a:t>
            </a:r>
            <a:r>
              <a:rPr lang="es-ES_tradnl" sz="2400" dirty="0"/>
              <a:t> y de </a:t>
            </a:r>
            <a:r>
              <a:rPr lang="es-ES_tradnl" sz="2400" dirty="0" err="1"/>
              <a:t>Farima</a:t>
            </a:r>
            <a:r>
              <a:rPr lang="es-ES_tradnl" sz="2400" dirty="0"/>
              <a:t> Oliveira (2012) estudiaron el contenido de Twitter durante el levantamiento de Egipto en enero de 2011. Usando una herramienta en línea llamada </a:t>
            </a:r>
            <a:r>
              <a:rPr lang="es-ES_tradnl" sz="2400" dirty="0" err="1"/>
              <a:t>Twapperkeeper</a:t>
            </a:r>
            <a:r>
              <a:rPr lang="es-ES_tradnl" sz="2400" dirty="0"/>
              <a:t> </a:t>
            </a:r>
            <a:r>
              <a:rPr lang="es-ES_tradnl" sz="2400" i="1" dirty="0"/>
              <a:t>disponible en ese momento</a:t>
            </a:r>
            <a:r>
              <a:rPr lang="es-ES_tradnl" sz="2400" dirty="0"/>
              <a:t>, recolectaron 1.5 millones de tweets, un poco más de lo que incluso el estudiante graduado más ansioso podría codificar. Después de examinar las frecuencias de 1.1 millones de tweets no escritos en árabe, obtuvieron una muestra representativa de 9,000 tweets y utilizaron análisis de texto computarizados para identificar las palabras más importantes o influyentes y sus vínculos</a:t>
            </a:r>
            <a:r>
              <a:rPr lang="es-ES_tradnl" sz="2400" dirty="0" smtClean="0"/>
              <a:t>.</a:t>
            </a:r>
          </a:p>
          <a:p>
            <a:pPr marL="342900" indent="-342900">
              <a:spcBef>
                <a:spcPts val="600"/>
              </a:spcBef>
              <a:spcAft>
                <a:spcPts val="600"/>
              </a:spcAft>
              <a:buFont typeface="Arial" charset="0"/>
              <a:buChar char="•"/>
            </a:pPr>
            <a:r>
              <a:rPr lang="es-ES_tradnl" sz="2400" dirty="0"/>
              <a:t>Otros académicos han creado sus propias herramientas para la captura y gestión de datos. Trabajando con 60,000 tweets por un periodista que cubría el levantamiento, Hermida, Lewis y </a:t>
            </a:r>
            <a:r>
              <a:rPr lang="es-ES_tradnl" sz="2400" dirty="0" err="1"/>
              <a:t>Zamith</a:t>
            </a:r>
            <a:r>
              <a:rPr lang="es-ES_tradnl" sz="2400" dirty="0"/>
              <a:t> (en prensa; Lewis, </a:t>
            </a:r>
            <a:r>
              <a:rPr lang="es-ES_tradnl" sz="2400" dirty="0" err="1"/>
              <a:t>Zamith</a:t>
            </a:r>
            <a:r>
              <a:rPr lang="es-ES_tradnl" sz="2400" dirty="0"/>
              <a:t> y Hermida, 2013) utilizaron el lenguaje de programación Python y una interfaz de codificación basada en la web, junto con software estadístico y de hoja de cálculo para </a:t>
            </a:r>
            <a:r>
              <a:rPr lang="es-ES_tradnl" sz="2400" dirty="0" smtClean="0"/>
              <a:t>obtener, analizar </a:t>
            </a:r>
            <a:r>
              <a:rPr lang="es-ES_tradnl" sz="2400" dirty="0"/>
              <a:t>e </a:t>
            </a:r>
            <a:r>
              <a:rPr lang="es-ES_tradnl" sz="2400" dirty="0" smtClean="0"/>
              <a:t>interpretar el </a:t>
            </a:r>
            <a:r>
              <a:rPr lang="es-ES_tradnl" sz="2400" dirty="0"/>
              <a:t>conjunto de </a:t>
            </a:r>
            <a:r>
              <a:rPr lang="es-ES_tradnl" sz="2400" dirty="0" smtClean="0"/>
              <a:t>datos</a:t>
            </a:r>
            <a:r>
              <a:rPr lang="es-ES_tradnl" sz="2400" dirty="0"/>
              <a:t>.</a:t>
            </a:r>
            <a:endParaRPr lang="es-ES" sz="2400" dirty="0"/>
          </a:p>
        </p:txBody>
      </p:sp>
    </p:spTree>
    <p:extLst>
      <p:ext uri="{BB962C8B-B14F-4D97-AF65-F5344CB8AC3E}">
        <p14:creationId xmlns:p14="http://schemas.microsoft.com/office/powerpoint/2010/main" val="154662605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22</a:t>
            </a:fld>
            <a:endParaRPr lang="en-US" sz="1600" dirty="0"/>
          </a:p>
        </p:txBody>
      </p:sp>
      <p:sp>
        <p:nvSpPr>
          <p:cNvPr id="8" name="Título 1"/>
          <p:cNvSpPr txBox="1">
            <a:spLocks/>
          </p:cNvSpPr>
          <p:nvPr/>
        </p:nvSpPr>
        <p:spPr>
          <a:xfrm>
            <a:off x="770399" y="595018"/>
            <a:ext cx="10325749" cy="877720"/>
          </a:xfrm>
          <a:prstGeom prst="rect">
            <a:avLst/>
          </a:prstGeom>
        </p:spPr>
        <p:txBody>
          <a:bodyPr>
            <a:normAutofit fontScale="85000" lnSpcReduction="2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Uso de computadoras para buscar, acceder y almacenar contenido</a:t>
            </a:r>
            <a:endParaRPr lang="en-US" sz="4400" dirty="0"/>
          </a:p>
        </p:txBody>
      </p:sp>
      <p:sp>
        <p:nvSpPr>
          <p:cNvPr id="5" name="Marcador de contenido 2"/>
          <p:cNvSpPr txBox="1">
            <a:spLocks/>
          </p:cNvSpPr>
          <p:nvPr/>
        </p:nvSpPr>
        <p:spPr>
          <a:xfrm>
            <a:off x="603849" y="1673524"/>
            <a:ext cx="10990053" cy="4709146"/>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Si bien el acceso, la clasificación, la manipulación y el almacenamiento son preocupaciones con "Big Data" de fuentes como las redes sociales, aunque no son insuperables dados los continuos desarrollos en el almacenamiento y las opciones de programación de código abierto, los analistas de contenido deben someter dichos datos al escrutinio y a los "tradicionales" estándares para muestreo y validez (</a:t>
            </a:r>
            <a:r>
              <a:rPr lang="es-ES_tradnl" sz="2400" dirty="0" err="1"/>
              <a:t>Herring</a:t>
            </a:r>
            <a:r>
              <a:rPr lang="es-ES_tradnl" sz="2400" dirty="0"/>
              <a:t>, 2010; </a:t>
            </a:r>
            <a:r>
              <a:rPr lang="es-ES_tradnl" sz="2400" dirty="0" err="1"/>
              <a:t>Mazur</a:t>
            </a:r>
            <a:r>
              <a:rPr lang="es-ES_tradnl" sz="2400" dirty="0"/>
              <a:t>, 2010</a:t>
            </a:r>
            <a:r>
              <a:rPr lang="es-ES_tradnl" sz="2400" dirty="0" smtClean="0"/>
              <a:t>).</a:t>
            </a:r>
          </a:p>
          <a:p>
            <a:pPr marL="342900" indent="-342900">
              <a:spcBef>
                <a:spcPts val="600"/>
              </a:spcBef>
              <a:spcAft>
                <a:spcPts val="600"/>
              </a:spcAft>
              <a:buFont typeface="Arial" charset="0"/>
              <a:buChar char="•"/>
            </a:pPr>
            <a:r>
              <a:rPr lang="es-ES_tradnl" sz="2400" dirty="0" smtClean="0"/>
              <a:t>El </a:t>
            </a:r>
            <a:r>
              <a:rPr lang="es-ES_tradnl" sz="2400" dirty="0"/>
              <a:t>universo de publicaciones o tweets es prácticamente ilimitado e incognoscible e inherentemente inestable en el tiempo; el contenido no relacionado puede ser mal identificado; y la información contextual está ausente (</a:t>
            </a:r>
            <a:r>
              <a:rPr lang="es-ES_tradnl" sz="2400" dirty="0" err="1"/>
              <a:t>Boyd</a:t>
            </a:r>
            <a:r>
              <a:rPr lang="es-ES_tradnl" sz="2400" dirty="0"/>
              <a:t> y Crawford, 2012), una ausencia que aumenta la probabilidad de identificación errónea. Agregue a esto la falta de indexación; la brevedad de los tweets y las preguntas sobre el origen del contenido de las redes sociales (¿tweets o </a:t>
            </a:r>
            <a:r>
              <a:rPr lang="es-ES_tradnl" sz="2400" dirty="0" err="1"/>
              <a:t>retweets</a:t>
            </a:r>
            <a:r>
              <a:rPr lang="es-ES_tradnl" sz="2400" dirty="0"/>
              <a:t>?); y anonimato (</a:t>
            </a:r>
            <a:r>
              <a:rPr lang="es-ES_tradnl" sz="2400" dirty="0" err="1"/>
              <a:t>Murthy</a:t>
            </a:r>
            <a:r>
              <a:rPr lang="es-ES_tradnl" sz="2400" dirty="0"/>
              <a:t>, 2008; </a:t>
            </a:r>
            <a:r>
              <a:rPr lang="es-ES_tradnl" sz="2400" dirty="0" err="1"/>
              <a:t>Orgad</a:t>
            </a:r>
            <a:r>
              <a:rPr lang="es-ES_tradnl" sz="2400" dirty="0"/>
              <a:t>, 2009; </a:t>
            </a:r>
            <a:r>
              <a:rPr lang="es-ES_tradnl" sz="2400" dirty="0" err="1"/>
              <a:t>Utz</a:t>
            </a:r>
            <a:r>
              <a:rPr lang="es-ES_tradnl" sz="2400" dirty="0"/>
              <a:t>, 2010). </a:t>
            </a:r>
            <a:endParaRPr lang="es-ES" sz="2400" dirty="0"/>
          </a:p>
        </p:txBody>
      </p:sp>
    </p:spTree>
    <p:extLst>
      <p:ext uri="{BB962C8B-B14F-4D97-AF65-F5344CB8AC3E}">
        <p14:creationId xmlns:p14="http://schemas.microsoft.com/office/powerpoint/2010/main" val="1901472501"/>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23</a:t>
            </a:fld>
            <a:endParaRPr lang="en-US" sz="1600" dirty="0"/>
          </a:p>
        </p:txBody>
      </p:sp>
      <p:sp>
        <p:nvSpPr>
          <p:cNvPr id="6" name="Título 1"/>
          <p:cNvSpPr txBox="1">
            <a:spLocks/>
          </p:cNvSpPr>
          <p:nvPr/>
        </p:nvSpPr>
        <p:spPr>
          <a:xfrm>
            <a:off x="770400" y="438896"/>
            <a:ext cx="10058400" cy="914573"/>
          </a:xfrm>
          <a:prstGeom prst="rect">
            <a:avLst/>
          </a:prstGeom>
        </p:spPr>
        <p:txBody>
          <a:bodyPr>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dirty="0" smtClean="0"/>
              <a:t>Twitter </a:t>
            </a:r>
            <a:r>
              <a:rPr lang="es-ES" dirty="0" err="1" smtClean="0"/>
              <a:t>Analytics</a:t>
            </a:r>
            <a:r>
              <a:rPr lang="es-ES" dirty="0" smtClean="0"/>
              <a:t> Tools</a:t>
            </a:r>
            <a:endParaRPr lang="en-US" dirty="0"/>
          </a:p>
        </p:txBody>
      </p:sp>
      <p:pic>
        <p:nvPicPr>
          <p:cNvPr id="3" name="Imagen 2"/>
          <p:cNvPicPr>
            <a:picLocks noChangeAspect="1"/>
          </p:cNvPicPr>
          <p:nvPr/>
        </p:nvPicPr>
        <p:blipFill rotWithShape="1">
          <a:blip r:embed="rId3"/>
          <a:srcRect t="10796"/>
          <a:stretch/>
        </p:blipFill>
        <p:spPr>
          <a:xfrm>
            <a:off x="3563188" y="2912017"/>
            <a:ext cx="5074024" cy="3369797"/>
          </a:xfrm>
          <a:prstGeom prst="rect">
            <a:avLst/>
          </a:prstGeom>
        </p:spPr>
      </p:pic>
      <p:pic>
        <p:nvPicPr>
          <p:cNvPr id="8" name="Imagen 7"/>
          <p:cNvPicPr>
            <a:picLocks noChangeAspect="1"/>
          </p:cNvPicPr>
          <p:nvPr/>
        </p:nvPicPr>
        <p:blipFill>
          <a:blip r:embed="rId4"/>
          <a:stretch>
            <a:fillRect/>
          </a:stretch>
        </p:blipFill>
        <p:spPr>
          <a:xfrm>
            <a:off x="770400" y="1388017"/>
            <a:ext cx="7150100" cy="1524000"/>
          </a:xfrm>
          <a:prstGeom prst="rect">
            <a:avLst/>
          </a:prstGeom>
        </p:spPr>
      </p:pic>
    </p:spTree>
    <p:extLst>
      <p:ext uri="{BB962C8B-B14F-4D97-AF65-F5344CB8AC3E}">
        <p14:creationId xmlns:p14="http://schemas.microsoft.com/office/powerpoint/2010/main" val="1016831685"/>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24</a:t>
            </a:fld>
            <a:endParaRPr lang="en-US" sz="1600" dirty="0"/>
          </a:p>
        </p:txBody>
      </p:sp>
      <p:sp>
        <p:nvSpPr>
          <p:cNvPr id="6" name="Título 1"/>
          <p:cNvSpPr txBox="1">
            <a:spLocks/>
          </p:cNvSpPr>
          <p:nvPr/>
        </p:nvSpPr>
        <p:spPr>
          <a:xfrm>
            <a:off x="770400" y="438896"/>
            <a:ext cx="10058400" cy="914573"/>
          </a:xfrm>
          <a:prstGeom prst="rect">
            <a:avLst/>
          </a:prstGeom>
        </p:spPr>
        <p:txBody>
          <a:bodyPr>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dirty="0" smtClean="0"/>
              <a:t>Twitter </a:t>
            </a:r>
            <a:r>
              <a:rPr lang="es-ES" dirty="0" err="1" smtClean="0"/>
              <a:t>Analytics</a:t>
            </a:r>
            <a:r>
              <a:rPr lang="es-ES" dirty="0" smtClean="0"/>
              <a:t> Tools</a:t>
            </a:r>
            <a:endParaRPr lang="en-US" dirty="0"/>
          </a:p>
        </p:txBody>
      </p:sp>
      <p:pic>
        <p:nvPicPr>
          <p:cNvPr id="4" name="Imagen 3"/>
          <p:cNvPicPr>
            <a:picLocks noChangeAspect="1"/>
          </p:cNvPicPr>
          <p:nvPr/>
        </p:nvPicPr>
        <p:blipFill>
          <a:blip r:embed="rId3"/>
          <a:stretch>
            <a:fillRect/>
          </a:stretch>
        </p:blipFill>
        <p:spPr>
          <a:xfrm>
            <a:off x="4980008" y="2995001"/>
            <a:ext cx="5848792" cy="3188438"/>
          </a:xfrm>
          <a:prstGeom prst="rect">
            <a:avLst/>
          </a:prstGeom>
        </p:spPr>
      </p:pic>
      <p:sp>
        <p:nvSpPr>
          <p:cNvPr id="5" name="CuadroTexto 4">
            <a:hlinkClick r:id="rId4"/>
          </p:cNvPr>
          <p:cNvSpPr txBox="1"/>
          <p:nvPr/>
        </p:nvSpPr>
        <p:spPr>
          <a:xfrm>
            <a:off x="770400" y="5687402"/>
            <a:ext cx="2166362" cy="369332"/>
          </a:xfrm>
          <a:prstGeom prst="rect">
            <a:avLst/>
          </a:prstGeom>
          <a:noFill/>
        </p:spPr>
        <p:txBody>
          <a:bodyPr wrap="none" rtlCol="0">
            <a:spAutoFit/>
          </a:bodyPr>
          <a:lstStyle/>
          <a:p>
            <a:r>
              <a:rPr lang="en-US" dirty="0" err="1" smtClean="0"/>
              <a:t>Otras</a:t>
            </a:r>
            <a:r>
              <a:rPr lang="en-US" dirty="0" smtClean="0"/>
              <a:t> </a:t>
            </a:r>
            <a:r>
              <a:rPr lang="en-US" dirty="0" err="1" smtClean="0"/>
              <a:t>herramientas</a:t>
            </a:r>
            <a:r>
              <a:rPr lang="mr-IN" dirty="0" smtClean="0"/>
              <a:t>…</a:t>
            </a:r>
            <a:endParaRPr lang="en-US" dirty="0"/>
          </a:p>
        </p:txBody>
      </p:sp>
      <p:pic>
        <p:nvPicPr>
          <p:cNvPr id="7" name="Imagen 6"/>
          <p:cNvPicPr>
            <a:picLocks noChangeAspect="1"/>
          </p:cNvPicPr>
          <p:nvPr/>
        </p:nvPicPr>
        <p:blipFill>
          <a:blip r:embed="rId5"/>
          <a:stretch>
            <a:fillRect/>
          </a:stretch>
        </p:blipFill>
        <p:spPr>
          <a:xfrm>
            <a:off x="770400" y="1501135"/>
            <a:ext cx="7734300" cy="1346200"/>
          </a:xfrm>
          <a:prstGeom prst="rect">
            <a:avLst/>
          </a:prstGeom>
        </p:spPr>
      </p:pic>
    </p:spTree>
    <p:extLst>
      <p:ext uri="{BB962C8B-B14F-4D97-AF65-F5344CB8AC3E}">
        <p14:creationId xmlns:p14="http://schemas.microsoft.com/office/powerpoint/2010/main" val="88684685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25</a:t>
            </a:fld>
            <a:endParaRPr lang="en-US" sz="1600" dirty="0"/>
          </a:p>
        </p:txBody>
      </p:sp>
      <p:sp>
        <p:nvSpPr>
          <p:cNvPr id="6" name="Título 1"/>
          <p:cNvSpPr txBox="1">
            <a:spLocks/>
          </p:cNvSpPr>
          <p:nvPr/>
        </p:nvSpPr>
        <p:spPr>
          <a:xfrm>
            <a:off x="770400" y="438896"/>
            <a:ext cx="10058400" cy="914573"/>
          </a:xfrm>
          <a:prstGeom prst="rect">
            <a:avLst/>
          </a:prstGeom>
        </p:spPr>
        <p:txBody>
          <a:bodyPr>
            <a:normAutofit fontScale="82500" lnSpcReduction="2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dirty="0" smtClean="0"/>
              <a:t>Otras herramientas relacionadas a la extracción de datos de Twitter</a:t>
            </a:r>
            <a:endParaRPr lang="en-US" dirty="0"/>
          </a:p>
        </p:txBody>
      </p:sp>
      <p:pic>
        <p:nvPicPr>
          <p:cNvPr id="3" name="Imagen 2"/>
          <p:cNvPicPr>
            <a:picLocks noChangeAspect="1"/>
          </p:cNvPicPr>
          <p:nvPr/>
        </p:nvPicPr>
        <p:blipFill>
          <a:blip r:embed="rId3"/>
          <a:stretch>
            <a:fillRect/>
          </a:stretch>
        </p:blipFill>
        <p:spPr>
          <a:xfrm>
            <a:off x="418261" y="1652337"/>
            <a:ext cx="5982539" cy="2837922"/>
          </a:xfrm>
          <a:prstGeom prst="rect">
            <a:avLst/>
          </a:prstGeom>
        </p:spPr>
      </p:pic>
      <p:pic>
        <p:nvPicPr>
          <p:cNvPr id="8" name="Imagen 7"/>
          <p:cNvPicPr>
            <a:picLocks noChangeAspect="1"/>
          </p:cNvPicPr>
          <p:nvPr/>
        </p:nvPicPr>
        <p:blipFill>
          <a:blip r:embed="rId4"/>
          <a:stretch>
            <a:fillRect/>
          </a:stretch>
        </p:blipFill>
        <p:spPr>
          <a:xfrm>
            <a:off x="6100200" y="3583584"/>
            <a:ext cx="5737150" cy="2885350"/>
          </a:xfrm>
          <a:prstGeom prst="rect">
            <a:avLst/>
          </a:prstGeom>
        </p:spPr>
      </p:pic>
    </p:spTree>
    <p:extLst>
      <p:ext uri="{BB962C8B-B14F-4D97-AF65-F5344CB8AC3E}">
        <p14:creationId xmlns:p14="http://schemas.microsoft.com/office/powerpoint/2010/main" val="162926280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26</a:t>
            </a:fld>
            <a:endParaRPr lang="en-US" sz="1600" dirty="0"/>
          </a:p>
        </p:txBody>
      </p:sp>
      <p:sp>
        <p:nvSpPr>
          <p:cNvPr id="8" name="Título 1"/>
          <p:cNvSpPr txBox="1">
            <a:spLocks/>
          </p:cNvSpPr>
          <p:nvPr/>
        </p:nvSpPr>
        <p:spPr>
          <a:xfrm>
            <a:off x="770399" y="595018"/>
            <a:ext cx="10325749" cy="87772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Tipos de análisis de contenido informático</a:t>
            </a:r>
            <a:endParaRPr lang="en-US" sz="4400" dirty="0"/>
          </a:p>
        </p:txBody>
      </p:sp>
      <p:sp>
        <p:nvSpPr>
          <p:cNvPr id="5" name="Marcador de contenido 2"/>
          <p:cNvSpPr txBox="1">
            <a:spLocks/>
          </p:cNvSpPr>
          <p:nvPr/>
        </p:nvSpPr>
        <p:spPr>
          <a:xfrm>
            <a:off x="907560" y="1673524"/>
            <a:ext cx="10385280" cy="4709146"/>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El análisis de contenido computarizado parece caer en un puñado de categorías: conteo de palabras, palabras clave en contexto (KWIC) y concordancias, diccionarios, estructura del lenguaje y legibilidad. </a:t>
            </a:r>
            <a:endParaRPr lang="es-ES_tradnl" sz="2400" dirty="0" smtClean="0"/>
          </a:p>
          <a:p>
            <a:pPr marL="342900" indent="-342900">
              <a:spcBef>
                <a:spcPts val="600"/>
              </a:spcBef>
              <a:spcAft>
                <a:spcPts val="600"/>
              </a:spcAft>
              <a:buFont typeface="Arial" charset="0"/>
              <a:buChar char="•"/>
            </a:pPr>
            <a:r>
              <a:rPr lang="es-ES_tradnl" sz="2400" b="1" dirty="0" smtClean="0"/>
              <a:t>Recuentos </a:t>
            </a:r>
            <a:r>
              <a:rPr lang="es-ES_tradnl" sz="2400" b="1" dirty="0"/>
              <a:t>de palabras:</a:t>
            </a:r>
            <a:r>
              <a:rPr lang="es-ES_tradnl" sz="2400" dirty="0"/>
              <a:t> la forma más simple de análisis de contenido informático consiste en contar palabras. Una computadora identifica todas las palabras usadas en una colección de texto y cuántas veces se usa cada una. La lista resultante puede ordenar palabras por la frecuencia de aparición. La comparación de listas permite la inferencia sobre los creadores del contenido. Weber (1990), por ejemplo, comparó listas de palabras de las plataformas demócrata y republicana en 1976 y 1980 para examinar las preocupaciones de los partidos. El </a:t>
            </a:r>
            <a:r>
              <a:rPr lang="es-ES_tradnl" sz="2400" u="sng" dirty="0"/>
              <a:t>ejército</a:t>
            </a:r>
            <a:r>
              <a:rPr lang="es-ES_tradnl" sz="2400" dirty="0"/>
              <a:t> y la </a:t>
            </a:r>
            <a:r>
              <a:rPr lang="es-ES_tradnl" sz="2400" u="sng" dirty="0"/>
              <a:t>defensa</a:t>
            </a:r>
            <a:r>
              <a:rPr lang="es-ES_tradnl" sz="2400" dirty="0"/>
              <a:t> ocuparon un lugar más alto en la plataforma republicana de 1980. </a:t>
            </a:r>
            <a:endParaRPr lang="es-ES" sz="2400" dirty="0"/>
          </a:p>
        </p:txBody>
      </p:sp>
    </p:spTree>
    <p:extLst>
      <p:ext uri="{BB962C8B-B14F-4D97-AF65-F5344CB8AC3E}">
        <p14:creationId xmlns:p14="http://schemas.microsoft.com/office/powerpoint/2010/main" val="92870304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27</a:t>
            </a:fld>
            <a:endParaRPr lang="en-US" sz="1600" dirty="0"/>
          </a:p>
        </p:txBody>
      </p:sp>
      <p:sp>
        <p:nvSpPr>
          <p:cNvPr id="8" name="Título 1"/>
          <p:cNvSpPr txBox="1">
            <a:spLocks/>
          </p:cNvSpPr>
          <p:nvPr/>
        </p:nvSpPr>
        <p:spPr>
          <a:xfrm>
            <a:off x="770399" y="595018"/>
            <a:ext cx="10325749" cy="87772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Tipos de análisis de contenido informático</a:t>
            </a:r>
            <a:endParaRPr lang="en-US" sz="4400" dirty="0"/>
          </a:p>
        </p:txBody>
      </p:sp>
      <p:pic>
        <p:nvPicPr>
          <p:cNvPr id="3" name="Imagen 2"/>
          <p:cNvPicPr>
            <a:picLocks noChangeAspect="1"/>
          </p:cNvPicPr>
          <p:nvPr/>
        </p:nvPicPr>
        <p:blipFill>
          <a:blip r:embed="rId3"/>
          <a:stretch>
            <a:fillRect/>
          </a:stretch>
        </p:blipFill>
        <p:spPr>
          <a:xfrm>
            <a:off x="770399" y="1673006"/>
            <a:ext cx="5497744" cy="4595660"/>
          </a:xfrm>
          <a:prstGeom prst="rect">
            <a:avLst/>
          </a:prstGeom>
        </p:spPr>
      </p:pic>
      <p:pic>
        <p:nvPicPr>
          <p:cNvPr id="4" name="Imagen 3"/>
          <p:cNvPicPr>
            <a:picLocks noChangeAspect="1"/>
          </p:cNvPicPr>
          <p:nvPr/>
        </p:nvPicPr>
        <p:blipFill>
          <a:blip r:embed="rId4"/>
          <a:stretch>
            <a:fillRect/>
          </a:stretch>
        </p:blipFill>
        <p:spPr>
          <a:xfrm>
            <a:off x="7396748" y="1833479"/>
            <a:ext cx="3302000" cy="431800"/>
          </a:xfrm>
          <a:prstGeom prst="rect">
            <a:avLst/>
          </a:prstGeom>
        </p:spPr>
      </p:pic>
      <p:pic>
        <p:nvPicPr>
          <p:cNvPr id="6" name="Imagen 5"/>
          <p:cNvPicPr>
            <a:picLocks noChangeAspect="1"/>
          </p:cNvPicPr>
          <p:nvPr/>
        </p:nvPicPr>
        <p:blipFill>
          <a:blip r:embed="rId5"/>
          <a:stretch>
            <a:fillRect/>
          </a:stretch>
        </p:blipFill>
        <p:spPr>
          <a:xfrm>
            <a:off x="7170821" y="2465547"/>
            <a:ext cx="4476699" cy="3221223"/>
          </a:xfrm>
          <a:prstGeom prst="rect">
            <a:avLst/>
          </a:prstGeom>
        </p:spPr>
      </p:pic>
    </p:spTree>
    <p:extLst>
      <p:ext uri="{BB962C8B-B14F-4D97-AF65-F5344CB8AC3E}">
        <p14:creationId xmlns:p14="http://schemas.microsoft.com/office/powerpoint/2010/main" val="1639664278"/>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28</a:t>
            </a:fld>
            <a:endParaRPr lang="en-US" sz="1600" dirty="0"/>
          </a:p>
        </p:txBody>
      </p:sp>
      <p:sp>
        <p:nvSpPr>
          <p:cNvPr id="8" name="Título 1"/>
          <p:cNvSpPr txBox="1">
            <a:spLocks/>
          </p:cNvSpPr>
          <p:nvPr/>
        </p:nvSpPr>
        <p:spPr>
          <a:xfrm>
            <a:off x="770399" y="595018"/>
            <a:ext cx="10325749" cy="87772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Tipos de análisis de contenido informático</a:t>
            </a:r>
            <a:endParaRPr lang="en-US" sz="4400" dirty="0"/>
          </a:p>
        </p:txBody>
      </p:sp>
      <p:sp>
        <p:nvSpPr>
          <p:cNvPr id="5" name="Marcador de contenido 2"/>
          <p:cNvSpPr txBox="1">
            <a:spLocks/>
          </p:cNvSpPr>
          <p:nvPr/>
        </p:nvSpPr>
        <p:spPr>
          <a:xfrm>
            <a:off x="907560" y="1673524"/>
            <a:ext cx="10385280" cy="4709146"/>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b="1" dirty="0"/>
              <a:t>Palabras clave en contexto y </a:t>
            </a:r>
            <a:r>
              <a:rPr lang="es-ES_tradnl" sz="2400" b="1" dirty="0" smtClean="0"/>
              <a:t>concordancias</a:t>
            </a:r>
          </a:p>
          <a:p>
            <a:pPr marL="342900" indent="-342900">
              <a:spcBef>
                <a:spcPts val="600"/>
              </a:spcBef>
              <a:spcAft>
                <a:spcPts val="600"/>
              </a:spcAft>
              <a:buFont typeface="Arial" charset="0"/>
              <a:buChar char="•"/>
            </a:pPr>
            <a:r>
              <a:rPr lang="es-ES_tradnl" sz="2400" dirty="0" smtClean="0"/>
              <a:t>KWIC </a:t>
            </a:r>
            <a:r>
              <a:rPr lang="es-ES_tradnl" sz="2400" dirty="0"/>
              <a:t>y las concordancias pueden ayudar a mejorar la validez del análisis de contenido asistido por computadora al identificar las palabras de interés y las palabras circundantes que dan contexto. </a:t>
            </a:r>
            <a:endParaRPr lang="es-ES_tradnl" sz="2400" dirty="0" smtClean="0"/>
          </a:p>
          <a:p>
            <a:pPr marL="342900" indent="-342900">
              <a:spcBef>
                <a:spcPts val="600"/>
              </a:spcBef>
              <a:spcAft>
                <a:spcPts val="600"/>
              </a:spcAft>
              <a:buFont typeface="Arial" charset="0"/>
              <a:buChar char="•"/>
            </a:pPr>
            <a:r>
              <a:rPr lang="es-ES_tradnl" sz="2400" dirty="0" smtClean="0"/>
              <a:t>Weber </a:t>
            </a:r>
            <a:r>
              <a:rPr lang="es-ES_tradnl" sz="2400" dirty="0"/>
              <a:t>(1990) argumentó que esta información es particularmente útil porque las listas proporcionan información sobre si el significado de las palabras depende de su uso en frases o modismos específicos. Los programas de KWIC son similares a las concordancias utilizadas en los estudios literarios. </a:t>
            </a:r>
            <a:endParaRPr lang="es-ES" sz="2400" dirty="0"/>
          </a:p>
        </p:txBody>
      </p:sp>
    </p:spTree>
    <p:extLst>
      <p:ext uri="{BB962C8B-B14F-4D97-AF65-F5344CB8AC3E}">
        <p14:creationId xmlns:p14="http://schemas.microsoft.com/office/powerpoint/2010/main" val="5209650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29</a:t>
            </a:fld>
            <a:endParaRPr lang="en-US" sz="1600" dirty="0"/>
          </a:p>
        </p:txBody>
      </p:sp>
      <p:sp>
        <p:nvSpPr>
          <p:cNvPr id="8" name="Título 1"/>
          <p:cNvSpPr txBox="1">
            <a:spLocks/>
          </p:cNvSpPr>
          <p:nvPr/>
        </p:nvSpPr>
        <p:spPr>
          <a:xfrm>
            <a:off x="770399" y="595018"/>
            <a:ext cx="10325749" cy="87772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Tipos de análisis de contenido informático</a:t>
            </a:r>
            <a:endParaRPr lang="en-US" sz="4400" dirty="0"/>
          </a:p>
        </p:txBody>
      </p:sp>
      <p:sp>
        <p:nvSpPr>
          <p:cNvPr id="5" name="Marcador de contenido 2"/>
          <p:cNvSpPr txBox="1">
            <a:spLocks/>
          </p:cNvSpPr>
          <p:nvPr/>
        </p:nvSpPr>
        <p:spPr>
          <a:xfrm>
            <a:off x="907560" y="1673524"/>
            <a:ext cx="10385280" cy="4709146"/>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b="1" dirty="0" smtClean="0"/>
              <a:t>Programas </a:t>
            </a:r>
            <a:r>
              <a:rPr lang="es-ES_tradnl" sz="2400" b="1" dirty="0"/>
              <a:t>de </a:t>
            </a:r>
            <a:r>
              <a:rPr lang="es-ES_tradnl" sz="2400" b="1" dirty="0" smtClean="0"/>
              <a:t>diccionario</a:t>
            </a:r>
          </a:p>
          <a:p>
            <a:pPr marL="342900" indent="-342900">
              <a:spcBef>
                <a:spcPts val="600"/>
              </a:spcBef>
              <a:spcAft>
                <a:spcPts val="600"/>
              </a:spcAft>
              <a:buFont typeface="Arial" charset="0"/>
              <a:buChar char="•"/>
            </a:pPr>
            <a:r>
              <a:rPr lang="es-ES_tradnl" sz="2400" dirty="0" smtClean="0"/>
              <a:t>Un </a:t>
            </a:r>
            <a:r>
              <a:rPr lang="es-ES_tradnl" sz="2400" dirty="0"/>
              <a:t>tercer uso de las computadoras va más allá de resaltar palabras y contexto a la categorización. Estos programas de diccionario asignan palabras a grupos de acuerdo con algún sistema de categorización o </a:t>
            </a:r>
            <a:r>
              <a:rPr lang="es-ES_tradnl" sz="2400" dirty="0" smtClean="0"/>
              <a:t>diccionario.</a:t>
            </a:r>
          </a:p>
          <a:p>
            <a:pPr marL="342900" indent="-342900">
              <a:spcBef>
                <a:spcPts val="600"/>
              </a:spcBef>
              <a:spcAft>
                <a:spcPts val="600"/>
              </a:spcAft>
              <a:buFont typeface="Arial" charset="0"/>
              <a:buChar char="•"/>
            </a:pPr>
            <a:r>
              <a:rPr lang="es-ES_tradnl" sz="2400" dirty="0"/>
              <a:t>Los programas de </a:t>
            </a:r>
            <a:r>
              <a:rPr lang="es-ES_tradnl" sz="2400" dirty="0" smtClean="0"/>
              <a:t>diccionario clasifican </a:t>
            </a:r>
            <a:r>
              <a:rPr lang="es-ES_tradnl" sz="2400" dirty="0"/>
              <a:t>las palabras en función de los grupos de significado diseñados y específicos para el objetivo de la investigación. Los estudios de selección de palabras en cartas personales u otros documentos pueden utilizar diccionarios creados con vistas a procesos psicológicos básicos. Un ejemplo es el programa </a:t>
            </a:r>
            <a:r>
              <a:rPr lang="es-ES_tradnl" sz="2400" dirty="0" err="1"/>
              <a:t>Linguistic</a:t>
            </a:r>
            <a:r>
              <a:rPr lang="es-ES_tradnl" sz="2400" dirty="0"/>
              <a:t> </a:t>
            </a:r>
            <a:r>
              <a:rPr lang="es-ES_tradnl" sz="2400" dirty="0" err="1"/>
              <a:t>Inquiry</a:t>
            </a:r>
            <a:r>
              <a:rPr lang="es-ES_tradnl" sz="2400" dirty="0"/>
              <a:t> and Word </a:t>
            </a:r>
            <a:r>
              <a:rPr lang="es-ES_tradnl" sz="2400" dirty="0" err="1"/>
              <a:t>Count</a:t>
            </a:r>
            <a:r>
              <a:rPr lang="es-ES_tradnl" sz="2400" dirty="0"/>
              <a:t> (que se encuentra en http://</a:t>
            </a:r>
            <a:r>
              <a:rPr lang="es-ES_tradnl" sz="2400" dirty="0" err="1"/>
              <a:t>www.liwc.net</a:t>
            </a:r>
            <a:r>
              <a:rPr lang="es-ES_tradnl" sz="2400" dirty="0"/>
              <a:t>/</a:t>
            </a:r>
            <a:r>
              <a:rPr lang="es-ES_tradnl" sz="2400" dirty="0" err="1"/>
              <a:t>index.php</a:t>
            </a:r>
            <a:r>
              <a:rPr lang="es-ES_tradnl" sz="2400" dirty="0"/>
              <a:t>), que usa 82 dimensiones para determinar si un texto usa emociones positivas o negativas, </a:t>
            </a:r>
            <a:r>
              <a:rPr lang="es-ES_tradnl" sz="2400" dirty="0" err="1"/>
              <a:t>autorreferencias</a:t>
            </a:r>
            <a:r>
              <a:rPr lang="es-ES_tradnl" sz="2400" dirty="0"/>
              <a:t> y palabras causales, para ayuda a evaluar la salud física y mental de los escritores (</a:t>
            </a:r>
            <a:r>
              <a:rPr lang="es-ES_tradnl" sz="2400" dirty="0" err="1"/>
              <a:t>Pennebaker</a:t>
            </a:r>
            <a:r>
              <a:rPr lang="es-ES_tradnl" sz="2400" dirty="0"/>
              <a:t>, </a:t>
            </a:r>
            <a:r>
              <a:rPr lang="es-ES_tradnl" sz="2400" dirty="0" err="1"/>
              <a:t>Booth</a:t>
            </a:r>
            <a:r>
              <a:rPr lang="es-ES_tradnl" sz="2400" dirty="0"/>
              <a:t> y Francis, 2007</a:t>
            </a:r>
            <a:r>
              <a:rPr lang="es-ES_tradnl" sz="2400" dirty="0" smtClean="0"/>
              <a:t>).</a:t>
            </a:r>
            <a:endParaRPr lang="es-ES" sz="2400" dirty="0"/>
          </a:p>
        </p:txBody>
      </p:sp>
    </p:spTree>
    <p:extLst>
      <p:ext uri="{BB962C8B-B14F-4D97-AF65-F5344CB8AC3E}">
        <p14:creationId xmlns:p14="http://schemas.microsoft.com/office/powerpoint/2010/main" val="109852002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154083" y="2554449"/>
            <a:ext cx="10058400" cy="1450757"/>
          </a:xfrm>
        </p:spPr>
        <p:txBody>
          <a:bodyPr>
            <a:normAutofit fontScale="90000"/>
          </a:bodyPr>
          <a:lstStyle/>
          <a:p>
            <a:pPr>
              <a:lnSpc>
                <a:spcPct val="200000"/>
              </a:lnSpc>
            </a:pPr>
            <a:r>
              <a:rPr lang="es-ES" sz="3000" dirty="0"/>
              <a:t>Google </a:t>
            </a:r>
            <a:r>
              <a:rPr lang="es-ES" sz="3000" dirty="0" err="1"/>
              <a:t>S</a:t>
            </a:r>
            <a:r>
              <a:rPr lang="es-ES" sz="3000" dirty="0" err="1" smtClean="0"/>
              <a:t>cholar</a:t>
            </a:r>
            <a:r>
              <a:rPr lang="es-ES" sz="3000" dirty="0" smtClean="0"/>
              <a:t> para filtrar investigaciones previas</a:t>
            </a:r>
            <a:br>
              <a:rPr lang="es-ES" sz="3000" dirty="0" smtClean="0"/>
            </a:br>
            <a:r>
              <a:rPr lang="es-ES" sz="3000" dirty="0" err="1" smtClean="0"/>
              <a:t>Sci-hub</a:t>
            </a:r>
            <a:r>
              <a:rPr lang="es-ES" sz="3000" dirty="0" smtClean="0"/>
              <a:t> para acceso libre a artículos académicos</a:t>
            </a:r>
            <a:endParaRPr lang="en-US" sz="3000" dirty="0">
              <a:latin typeface="+mn-lt"/>
            </a:endParaRPr>
          </a:p>
        </p:txBody>
      </p:sp>
      <p:sp>
        <p:nvSpPr>
          <p:cNvPr id="4" name="Marcador de número de diapositiva 3"/>
          <p:cNvSpPr>
            <a:spLocks noGrp="1"/>
          </p:cNvSpPr>
          <p:nvPr>
            <p:ph type="sldNum" sz="quarter" idx="12"/>
          </p:nvPr>
        </p:nvSpPr>
        <p:spPr/>
        <p:txBody>
          <a:bodyPr/>
          <a:lstStyle/>
          <a:p>
            <a:fld id="{6D22F896-40B5-4ADD-8801-0D06FADFA095}" type="slidenum">
              <a:rPr lang="en-US" sz="1600" smtClean="0"/>
              <a:t>3</a:t>
            </a:fld>
            <a:endParaRPr lang="en-US" sz="1600" dirty="0"/>
          </a:p>
        </p:txBody>
      </p:sp>
      <p:sp>
        <p:nvSpPr>
          <p:cNvPr id="5" name="Título 1"/>
          <p:cNvSpPr txBox="1">
            <a:spLocks/>
          </p:cNvSpPr>
          <p:nvPr/>
        </p:nvSpPr>
        <p:spPr>
          <a:xfrm>
            <a:off x="1249680" y="358793"/>
            <a:ext cx="10058400" cy="1450757"/>
          </a:xfrm>
          <a:prstGeom prst="rect">
            <a:avLst/>
          </a:prstGeom>
        </p:spPr>
        <p:txBody>
          <a:bodyPr vert="horz" lIns="91440" tIns="45720" rIns="91440" bIns="45720" rtlCol="0" anchor="b">
            <a:normAutofit fontScale="975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000" dirty="0" smtClean="0">
                <a:latin typeface="+mn-lt"/>
              </a:rPr>
              <a:t>Trabajo final de la materia</a:t>
            </a:r>
            <a:endParaRPr lang="en-US" sz="4000" dirty="0">
              <a:latin typeface="+mn-lt"/>
            </a:endParaRPr>
          </a:p>
        </p:txBody>
      </p:sp>
    </p:spTree>
    <p:extLst>
      <p:ext uri="{BB962C8B-B14F-4D97-AF65-F5344CB8AC3E}">
        <p14:creationId xmlns:p14="http://schemas.microsoft.com/office/powerpoint/2010/main" val="1540928167"/>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30</a:t>
            </a:fld>
            <a:endParaRPr lang="en-US" sz="1600" dirty="0"/>
          </a:p>
        </p:txBody>
      </p:sp>
      <p:sp>
        <p:nvSpPr>
          <p:cNvPr id="8" name="Título 1"/>
          <p:cNvSpPr txBox="1">
            <a:spLocks/>
          </p:cNvSpPr>
          <p:nvPr/>
        </p:nvSpPr>
        <p:spPr>
          <a:xfrm>
            <a:off x="770399" y="595018"/>
            <a:ext cx="10325749" cy="87772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Tipos de análisis de contenido informático</a:t>
            </a:r>
            <a:endParaRPr lang="en-US" sz="4400" dirty="0"/>
          </a:p>
        </p:txBody>
      </p:sp>
      <p:sp>
        <p:nvSpPr>
          <p:cNvPr id="5" name="Marcador de contenido 2"/>
          <p:cNvSpPr txBox="1">
            <a:spLocks/>
          </p:cNvSpPr>
          <p:nvPr/>
        </p:nvSpPr>
        <p:spPr>
          <a:xfrm>
            <a:off x="907560" y="1673524"/>
            <a:ext cx="10385280" cy="4709146"/>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endParaRPr lang="es-ES" sz="2400" dirty="0"/>
          </a:p>
        </p:txBody>
      </p:sp>
      <p:sp>
        <p:nvSpPr>
          <p:cNvPr id="3" name="Rectángulo 2"/>
          <p:cNvSpPr/>
          <p:nvPr/>
        </p:nvSpPr>
        <p:spPr>
          <a:xfrm>
            <a:off x="770399" y="1673524"/>
            <a:ext cx="5981702" cy="369332"/>
          </a:xfrm>
          <a:prstGeom prst="rect">
            <a:avLst/>
          </a:prstGeom>
        </p:spPr>
        <p:txBody>
          <a:bodyPr wrap="none">
            <a:spAutoFit/>
          </a:bodyPr>
          <a:lstStyle/>
          <a:p>
            <a:r>
              <a:rPr lang="es-ES_tradnl" dirty="0">
                <a:hlinkClick r:id="rId3"/>
              </a:rPr>
              <a:t>https://www.danielsoper.com/sentimentanalysis/default.aspx</a:t>
            </a:r>
            <a:endParaRPr lang="en-US" dirty="0"/>
          </a:p>
        </p:txBody>
      </p:sp>
      <p:pic>
        <p:nvPicPr>
          <p:cNvPr id="4" name="Imagen 3"/>
          <p:cNvPicPr>
            <a:picLocks noChangeAspect="1"/>
          </p:cNvPicPr>
          <p:nvPr/>
        </p:nvPicPr>
        <p:blipFill>
          <a:blip r:embed="rId4"/>
          <a:stretch>
            <a:fillRect/>
          </a:stretch>
        </p:blipFill>
        <p:spPr>
          <a:xfrm>
            <a:off x="1266348" y="2396663"/>
            <a:ext cx="9829800" cy="3632200"/>
          </a:xfrm>
          <a:prstGeom prst="rect">
            <a:avLst/>
          </a:prstGeom>
        </p:spPr>
      </p:pic>
    </p:spTree>
    <p:extLst>
      <p:ext uri="{BB962C8B-B14F-4D97-AF65-F5344CB8AC3E}">
        <p14:creationId xmlns:p14="http://schemas.microsoft.com/office/powerpoint/2010/main" val="121118309"/>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31</a:t>
            </a:fld>
            <a:endParaRPr lang="en-US" sz="1600" dirty="0"/>
          </a:p>
        </p:txBody>
      </p:sp>
      <p:sp>
        <p:nvSpPr>
          <p:cNvPr id="8" name="Título 1"/>
          <p:cNvSpPr txBox="1">
            <a:spLocks/>
          </p:cNvSpPr>
          <p:nvPr/>
        </p:nvSpPr>
        <p:spPr>
          <a:xfrm>
            <a:off x="770399" y="595018"/>
            <a:ext cx="10325749" cy="87772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Tipos de análisis de contenido informático</a:t>
            </a:r>
            <a:endParaRPr lang="en-US" sz="4400" dirty="0"/>
          </a:p>
        </p:txBody>
      </p:sp>
      <p:sp>
        <p:nvSpPr>
          <p:cNvPr id="5" name="Marcador de contenido 2"/>
          <p:cNvSpPr txBox="1">
            <a:spLocks/>
          </p:cNvSpPr>
          <p:nvPr/>
        </p:nvSpPr>
        <p:spPr>
          <a:xfrm>
            <a:off x="907560" y="1673524"/>
            <a:ext cx="10385280" cy="4709146"/>
          </a:xfrm>
          <a:prstGeom prst="rect">
            <a:avLst/>
          </a:prstGeom>
        </p:spPr>
        <p:txBody>
          <a:bodyPr>
            <a:normAutofit fontScale="92500"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Estructura del </a:t>
            </a:r>
            <a:r>
              <a:rPr lang="es-ES_tradnl" sz="2400" dirty="0" smtClean="0"/>
              <a:t>lenguaje</a:t>
            </a:r>
          </a:p>
          <a:p>
            <a:pPr marL="342900" indent="-342900">
              <a:spcBef>
                <a:spcPts val="600"/>
              </a:spcBef>
              <a:spcAft>
                <a:spcPts val="600"/>
              </a:spcAft>
              <a:buFont typeface="Arial" charset="0"/>
              <a:buChar char="•"/>
            </a:pPr>
            <a:r>
              <a:rPr lang="es-ES_tradnl" sz="2400" dirty="0" smtClean="0"/>
              <a:t>La </a:t>
            </a:r>
            <a:r>
              <a:rPr lang="es-ES_tradnl" sz="2400" dirty="0"/>
              <a:t>cuarta forma de análisis de contenido de computadora examina la estructura del lenguaje, va más allá de los grupos de palabras y cuenta para examinar unidades de lenguaje más grandes, como las oraciones. </a:t>
            </a:r>
            <a:endParaRPr lang="es-ES_tradnl" sz="2400" dirty="0" smtClean="0"/>
          </a:p>
          <a:p>
            <a:pPr marL="342900" indent="-342900">
              <a:spcBef>
                <a:spcPts val="600"/>
              </a:spcBef>
              <a:spcAft>
                <a:spcPts val="600"/>
              </a:spcAft>
              <a:buFont typeface="Arial" charset="0"/>
              <a:buChar char="•"/>
            </a:pPr>
            <a:r>
              <a:rPr lang="es-ES_tradnl" sz="2400" dirty="0" err="1" smtClean="0"/>
              <a:t>Franzosi</a:t>
            </a:r>
            <a:r>
              <a:rPr lang="es-ES_tradnl" sz="2400" dirty="0" smtClean="0"/>
              <a:t> </a:t>
            </a:r>
            <a:r>
              <a:rPr lang="es-ES_tradnl" sz="2400" dirty="0"/>
              <a:t>(1990) desarrolló una "gramática de texto semántico" basada en relaciones estructurales entre tipos de palabras. Por ejemplo, las palabras se dividen en grupos de lenguaje aceptados (por ejemplo, sujeto, palabras de acción, objetos de acción y modificadores) que se clasifican aún más por las relaciones entre los tipos de palabras. </a:t>
            </a:r>
            <a:endParaRPr lang="es-ES_tradnl" sz="2400" dirty="0" smtClean="0"/>
          </a:p>
          <a:p>
            <a:pPr marL="342900" indent="-342900">
              <a:spcBef>
                <a:spcPts val="600"/>
              </a:spcBef>
              <a:spcAft>
                <a:spcPts val="600"/>
              </a:spcAft>
              <a:buFont typeface="Arial" charset="0"/>
              <a:buChar char="•"/>
            </a:pPr>
            <a:r>
              <a:rPr lang="es-ES_tradnl" sz="2400" dirty="0" smtClean="0"/>
              <a:t>Por </a:t>
            </a:r>
            <a:r>
              <a:rPr lang="es-ES_tradnl" sz="2400" dirty="0"/>
              <a:t>ejemplo, el sujeto de la oración incluye un actor, que es un tipo de persona, y todos los modificadores del actor. El elemento de acción de una oración se compone de una frase de acción (por ejemplo, un verbo) y modificadores de acción. Se puede usar una computadora para reestructurar el texto y organizarlo por estas categorías gramaticales. Sin embargo, la computadora no puede evaluar el significado del texto per se. </a:t>
            </a:r>
            <a:endParaRPr lang="es-ES" sz="2400" dirty="0"/>
          </a:p>
        </p:txBody>
      </p:sp>
    </p:spTree>
    <p:extLst>
      <p:ext uri="{BB962C8B-B14F-4D97-AF65-F5344CB8AC3E}">
        <p14:creationId xmlns:p14="http://schemas.microsoft.com/office/powerpoint/2010/main" val="861559906"/>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32</a:t>
            </a:fld>
            <a:endParaRPr lang="en-US" sz="1600" dirty="0"/>
          </a:p>
        </p:txBody>
      </p:sp>
      <p:sp>
        <p:nvSpPr>
          <p:cNvPr id="8" name="Título 1"/>
          <p:cNvSpPr txBox="1">
            <a:spLocks/>
          </p:cNvSpPr>
          <p:nvPr/>
        </p:nvSpPr>
        <p:spPr>
          <a:xfrm>
            <a:off x="770399" y="595018"/>
            <a:ext cx="10325749" cy="87772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Tipos de análisis de contenido informático</a:t>
            </a:r>
            <a:endParaRPr lang="en-US" sz="4400" dirty="0"/>
          </a:p>
        </p:txBody>
      </p:sp>
      <p:sp>
        <p:nvSpPr>
          <p:cNvPr id="3" name="Rectángulo 2"/>
          <p:cNvSpPr/>
          <p:nvPr/>
        </p:nvSpPr>
        <p:spPr>
          <a:xfrm>
            <a:off x="770399" y="1819689"/>
            <a:ext cx="5219827" cy="400110"/>
          </a:xfrm>
          <a:prstGeom prst="rect">
            <a:avLst/>
          </a:prstGeom>
        </p:spPr>
        <p:txBody>
          <a:bodyPr wrap="none">
            <a:spAutoFit/>
          </a:bodyPr>
          <a:lstStyle/>
          <a:p>
            <a:r>
              <a:rPr lang="es-ES_tradnl" sz="2000" dirty="0">
                <a:hlinkClick r:id="rId3"/>
              </a:rPr>
              <a:t>https://linguakit.com/en/part-of-speech-tagging</a:t>
            </a:r>
            <a:endParaRPr lang="en-US" sz="2000" dirty="0"/>
          </a:p>
        </p:txBody>
      </p:sp>
      <p:pic>
        <p:nvPicPr>
          <p:cNvPr id="4" name="Imagen 3"/>
          <p:cNvPicPr>
            <a:picLocks noChangeAspect="1"/>
          </p:cNvPicPr>
          <p:nvPr/>
        </p:nvPicPr>
        <p:blipFill>
          <a:blip r:embed="rId4"/>
          <a:stretch>
            <a:fillRect/>
          </a:stretch>
        </p:blipFill>
        <p:spPr>
          <a:xfrm>
            <a:off x="1122947" y="2477519"/>
            <a:ext cx="5604376" cy="3733695"/>
          </a:xfrm>
          <a:prstGeom prst="rect">
            <a:avLst/>
          </a:prstGeom>
        </p:spPr>
      </p:pic>
    </p:spTree>
    <p:extLst>
      <p:ext uri="{BB962C8B-B14F-4D97-AF65-F5344CB8AC3E}">
        <p14:creationId xmlns:p14="http://schemas.microsoft.com/office/powerpoint/2010/main" val="1126370206"/>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33</a:t>
            </a:fld>
            <a:endParaRPr lang="en-US" sz="1600" dirty="0"/>
          </a:p>
        </p:txBody>
      </p:sp>
      <p:sp>
        <p:nvSpPr>
          <p:cNvPr id="8" name="Título 1"/>
          <p:cNvSpPr txBox="1">
            <a:spLocks/>
          </p:cNvSpPr>
          <p:nvPr/>
        </p:nvSpPr>
        <p:spPr>
          <a:xfrm>
            <a:off x="770399" y="595018"/>
            <a:ext cx="10325749" cy="87772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Tipos de análisis de contenido informático</a:t>
            </a:r>
            <a:endParaRPr lang="en-US" sz="4400" dirty="0"/>
          </a:p>
        </p:txBody>
      </p:sp>
      <p:sp>
        <p:nvSpPr>
          <p:cNvPr id="5" name="Marcador de contenido 2"/>
          <p:cNvSpPr txBox="1">
            <a:spLocks/>
          </p:cNvSpPr>
          <p:nvPr/>
        </p:nvSpPr>
        <p:spPr>
          <a:xfrm>
            <a:off x="907560" y="1673524"/>
            <a:ext cx="10385280" cy="4709146"/>
          </a:xfrm>
          <a:prstGeom prst="rect">
            <a:avLst/>
          </a:prstGeom>
        </p:spPr>
        <p:txBody>
          <a:bodyPr>
            <a:normAutofit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smtClean="0"/>
              <a:t>Legibilidad</a:t>
            </a:r>
          </a:p>
          <a:p>
            <a:pPr marL="342900" indent="-342900">
              <a:spcBef>
                <a:spcPts val="600"/>
              </a:spcBef>
              <a:spcAft>
                <a:spcPts val="600"/>
              </a:spcAft>
              <a:buFont typeface="Arial" charset="0"/>
              <a:buChar char="•"/>
            </a:pPr>
            <a:r>
              <a:rPr lang="es-ES_tradnl" sz="2400" dirty="0" smtClean="0"/>
              <a:t>Una </a:t>
            </a:r>
            <a:r>
              <a:rPr lang="es-ES_tradnl" sz="2400" dirty="0"/>
              <a:t>quinta forma de análisis de contenido informático es la aplicación de fórmulas de legibilidad al texto. </a:t>
            </a:r>
            <a:endParaRPr lang="es-ES_tradnl" sz="2400" dirty="0" smtClean="0"/>
          </a:p>
          <a:p>
            <a:pPr marL="342900" indent="-342900">
              <a:spcBef>
                <a:spcPts val="600"/>
              </a:spcBef>
              <a:spcAft>
                <a:spcPts val="600"/>
              </a:spcAft>
              <a:buFont typeface="Arial" charset="0"/>
              <a:buChar char="•"/>
            </a:pPr>
            <a:r>
              <a:rPr lang="es-ES_tradnl" sz="2400" dirty="0" smtClean="0"/>
              <a:t>Con </a:t>
            </a:r>
            <a:r>
              <a:rPr lang="es-ES_tradnl" sz="2400" dirty="0"/>
              <a:t>la difusión de las computadoras portátiles, esta forma de análisis de contenido se ha vuelto disponible para millones de usuarios de computadoras. El software de procesamiento de texto más sofisticado incluye una o más fórmulas para medir la legibilidad. </a:t>
            </a:r>
            <a:endParaRPr lang="es-ES_tradnl" sz="2400" dirty="0" smtClean="0"/>
          </a:p>
          <a:p>
            <a:pPr marL="342900" indent="-342900">
              <a:spcBef>
                <a:spcPts val="600"/>
              </a:spcBef>
              <a:spcAft>
                <a:spcPts val="600"/>
              </a:spcAft>
              <a:buFont typeface="Arial" charset="0"/>
              <a:buChar char="•"/>
            </a:pPr>
            <a:r>
              <a:rPr lang="es-ES_tradnl" sz="2400" dirty="0" smtClean="0"/>
              <a:t>Hay </a:t>
            </a:r>
            <a:r>
              <a:rPr lang="es-ES_tradnl" sz="2400" dirty="0"/>
              <a:t>disponible una variedad de fórmulas de legibilidad, como la fórmula de lectura fácil de </a:t>
            </a:r>
            <a:r>
              <a:rPr lang="es-ES_tradnl" sz="2400" dirty="0" err="1"/>
              <a:t>Flesch</a:t>
            </a:r>
            <a:r>
              <a:rPr lang="es-ES_tradnl" sz="2400" dirty="0"/>
              <a:t> (1974) y el índice de niebla </a:t>
            </a:r>
            <a:r>
              <a:rPr lang="es-ES_tradnl" sz="2400" dirty="0" err="1"/>
              <a:t>Gunning</a:t>
            </a:r>
            <a:r>
              <a:rPr lang="es-ES_tradnl" sz="2400" dirty="0"/>
              <a:t> (1952), y aunque todas miden la dificultad de leer texto, también varían en su lógica computacional básica (por ejemplo, promedio longitud de la oración y sílabas por 100 palabras versus longitud promedio de la oración y número de palabras de tres o más sílabas). </a:t>
            </a:r>
            <a:endParaRPr lang="es-ES" sz="2400" dirty="0"/>
          </a:p>
        </p:txBody>
      </p:sp>
    </p:spTree>
    <p:extLst>
      <p:ext uri="{BB962C8B-B14F-4D97-AF65-F5344CB8AC3E}">
        <p14:creationId xmlns:p14="http://schemas.microsoft.com/office/powerpoint/2010/main" val="1174361240"/>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34</a:t>
            </a:fld>
            <a:endParaRPr lang="en-US" sz="1600" dirty="0"/>
          </a:p>
        </p:txBody>
      </p:sp>
      <p:sp>
        <p:nvSpPr>
          <p:cNvPr id="8" name="Título 1"/>
          <p:cNvSpPr txBox="1">
            <a:spLocks/>
          </p:cNvSpPr>
          <p:nvPr/>
        </p:nvSpPr>
        <p:spPr>
          <a:xfrm>
            <a:off x="770399" y="595018"/>
            <a:ext cx="10325749" cy="87772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Tipos de análisis de contenido informático</a:t>
            </a:r>
            <a:endParaRPr lang="en-US" sz="4400" dirty="0"/>
          </a:p>
        </p:txBody>
      </p:sp>
      <p:sp>
        <p:nvSpPr>
          <p:cNvPr id="5" name="Marcador de contenido 2"/>
          <p:cNvSpPr txBox="1">
            <a:spLocks/>
          </p:cNvSpPr>
          <p:nvPr/>
        </p:nvSpPr>
        <p:spPr>
          <a:xfrm>
            <a:off x="907560" y="1673524"/>
            <a:ext cx="10385280" cy="4709146"/>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smtClean="0"/>
              <a:t>Legibilidad</a:t>
            </a:r>
          </a:p>
          <a:p>
            <a:pPr marL="342900" indent="-342900">
              <a:spcBef>
                <a:spcPts val="600"/>
              </a:spcBef>
              <a:spcAft>
                <a:spcPts val="600"/>
              </a:spcAft>
              <a:buFont typeface="Arial" charset="0"/>
              <a:buChar char="•"/>
            </a:pPr>
            <a:r>
              <a:rPr lang="es-ES_tradnl" sz="2400" dirty="0"/>
              <a:t>Los investigadores que usan estas fórmulas deben conocer su lógica subyacente. Dichas fórmulas se han utilizado en estudios de texto producido comercialmente. </a:t>
            </a:r>
            <a:r>
              <a:rPr lang="es-ES_tradnl" sz="2400" dirty="0" err="1"/>
              <a:t>Danielson</a:t>
            </a:r>
            <a:r>
              <a:rPr lang="es-ES_tradnl" sz="2400" dirty="0"/>
              <a:t>, </a:t>
            </a:r>
            <a:r>
              <a:rPr lang="es-ES_tradnl" sz="2400" dirty="0" err="1"/>
              <a:t>Lasorsa</a:t>
            </a:r>
            <a:r>
              <a:rPr lang="es-ES_tradnl" sz="2400" dirty="0"/>
              <a:t> e </a:t>
            </a:r>
            <a:r>
              <a:rPr lang="es-ES_tradnl" sz="2400" dirty="0" err="1"/>
              <a:t>Im</a:t>
            </a:r>
            <a:r>
              <a:rPr lang="es-ES_tradnl" sz="2400" dirty="0"/>
              <a:t> (1992) estudiaron la legibilidad de los periódicos y las novelas desde 1885 hasta 1990. </a:t>
            </a:r>
            <a:r>
              <a:rPr lang="es-ES_tradnl" sz="2400" dirty="0" err="1"/>
              <a:t>Gillman</a:t>
            </a:r>
            <a:r>
              <a:rPr lang="es-ES_tradnl" sz="2400" dirty="0"/>
              <a:t> (1994) examinó la legibilidad de las noticias de los periódicos y los deportes, y </a:t>
            </a:r>
            <a:r>
              <a:rPr lang="es-ES_tradnl" sz="2400" dirty="0" err="1"/>
              <a:t>Bodle</a:t>
            </a:r>
            <a:r>
              <a:rPr lang="es-ES_tradnl" sz="2400" dirty="0"/>
              <a:t> (1996) utilizó fórmulas de legibilidad para comparar la calidad de los periódicos estudiantiles y profesionales. . Aunque representa un pequeño subconjunto de análisis de contenido, el análisis informático de legibilidad juega un papel importante en el examen del texto preparado comercialmente porque la legibilidad afecta el acceso al significado del texto. La escritura compleja reduce el número de personas que pueden entender el contenido y afecta su impacto en los individuos y la sociedad.</a:t>
            </a:r>
            <a:endParaRPr lang="es-ES" sz="2400" dirty="0"/>
          </a:p>
        </p:txBody>
      </p:sp>
    </p:spTree>
    <p:extLst>
      <p:ext uri="{BB962C8B-B14F-4D97-AF65-F5344CB8AC3E}">
        <p14:creationId xmlns:p14="http://schemas.microsoft.com/office/powerpoint/2010/main" val="2127439047"/>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35</a:t>
            </a:fld>
            <a:endParaRPr lang="en-US" sz="1600" dirty="0"/>
          </a:p>
        </p:txBody>
      </p:sp>
      <p:sp>
        <p:nvSpPr>
          <p:cNvPr id="8" name="Título 1"/>
          <p:cNvSpPr txBox="1">
            <a:spLocks/>
          </p:cNvSpPr>
          <p:nvPr/>
        </p:nvSpPr>
        <p:spPr>
          <a:xfrm>
            <a:off x="770399" y="595018"/>
            <a:ext cx="10325749" cy="87772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When to Use Computers for Content Analysis</a:t>
            </a:r>
          </a:p>
        </p:txBody>
      </p:sp>
      <p:sp>
        <p:nvSpPr>
          <p:cNvPr id="5" name="Marcador de contenido 2"/>
          <p:cNvSpPr txBox="1">
            <a:spLocks/>
          </p:cNvSpPr>
          <p:nvPr/>
        </p:nvSpPr>
        <p:spPr>
          <a:xfrm>
            <a:off x="907560" y="1673524"/>
            <a:ext cx="10385280" cy="4709146"/>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A pesar de su flexibilidad y potencial, el análisis de contenido informático no es apropiado para todos los proyectos de </a:t>
            </a:r>
            <a:r>
              <a:rPr lang="es-ES_tradnl" sz="2400" dirty="0" smtClean="0"/>
              <a:t>investigación.</a:t>
            </a:r>
          </a:p>
          <a:p>
            <a:pPr marL="342900" indent="-342900">
              <a:spcBef>
                <a:spcPts val="600"/>
              </a:spcBef>
              <a:spcAft>
                <a:spcPts val="600"/>
              </a:spcAft>
              <a:buFont typeface="Arial" charset="0"/>
              <a:buChar char="•"/>
            </a:pPr>
            <a:r>
              <a:rPr lang="es-ES_tradnl" sz="2400" dirty="0" err="1" smtClean="0"/>
              <a:t>Holsti</a:t>
            </a:r>
            <a:r>
              <a:rPr lang="es-ES_tradnl" sz="2400" dirty="0" smtClean="0"/>
              <a:t> </a:t>
            </a:r>
            <a:r>
              <a:rPr lang="es-ES_tradnl" sz="2400" dirty="0"/>
              <a:t>(1969) </a:t>
            </a:r>
            <a:r>
              <a:rPr lang="es-ES_tradnl" sz="2400" dirty="0" smtClean="0"/>
              <a:t>sugiere </a:t>
            </a:r>
            <a:r>
              <a:rPr lang="es-ES_tradnl" sz="2400" dirty="0"/>
              <a:t>cuando el análisis de contenido </a:t>
            </a:r>
            <a:r>
              <a:rPr lang="es-ES_tradnl" sz="2400" dirty="0" smtClean="0"/>
              <a:t>a </a:t>
            </a:r>
            <a:r>
              <a:rPr lang="es-ES_tradnl" sz="2400" dirty="0" err="1" smtClean="0"/>
              <a:t>trav</a:t>
            </a:r>
            <a:r>
              <a:rPr lang="es-ES" sz="2400" dirty="0" err="1" smtClean="0"/>
              <a:t>és</a:t>
            </a:r>
            <a:r>
              <a:rPr lang="es-ES" sz="2400" dirty="0" smtClean="0"/>
              <a:t> de la informática</a:t>
            </a:r>
            <a:r>
              <a:rPr lang="es-ES_tradnl" sz="2400" dirty="0" smtClean="0"/>
              <a:t> es </a:t>
            </a:r>
            <a:r>
              <a:rPr lang="es-ES_tradnl" sz="2400" dirty="0"/>
              <a:t>particularmente útil</a:t>
            </a:r>
            <a:r>
              <a:rPr lang="es-ES_tradnl" sz="2400" dirty="0" smtClean="0"/>
              <a:t>:</a:t>
            </a:r>
          </a:p>
          <a:p>
            <a:pPr marL="342900" indent="-342900">
              <a:spcBef>
                <a:spcPts val="600"/>
              </a:spcBef>
              <a:spcAft>
                <a:spcPts val="600"/>
              </a:spcAft>
              <a:buFont typeface="Arial" charset="0"/>
              <a:buChar char="•"/>
            </a:pPr>
            <a:r>
              <a:rPr lang="es-ES_tradnl" sz="2400" dirty="0" smtClean="0"/>
              <a:t>1</a:t>
            </a:r>
            <a:r>
              <a:rPr lang="es-ES_tradnl" sz="2400" dirty="0"/>
              <a:t>. Cuando la unidad de análisis es </a:t>
            </a:r>
            <a:r>
              <a:rPr lang="es-ES_tradnl" sz="2400" dirty="0" smtClean="0"/>
              <a:t>la </a:t>
            </a:r>
            <a:r>
              <a:rPr lang="es-ES_tradnl" sz="2400" dirty="0"/>
              <a:t>palabra, y el análisis se refiere al número de veces que se usa </a:t>
            </a:r>
            <a:r>
              <a:rPr lang="es-ES_tradnl" sz="2400" dirty="0" smtClean="0"/>
              <a:t>una </a:t>
            </a:r>
            <a:r>
              <a:rPr lang="es-ES_tradnl" sz="2400" dirty="0"/>
              <a:t>palabra</a:t>
            </a:r>
            <a:r>
              <a:rPr lang="es-ES_tradnl" sz="2400" dirty="0" smtClean="0"/>
              <a:t>.</a:t>
            </a:r>
          </a:p>
          <a:p>
            <a:pPr marL="342900" indent="-342900">
              <a:spcBef>
                <a:spcPts val="600"/>
              </a:spcBef>
              <a:spcAft>
                <a:spcPts val="600"/>
              </a:spcAft>
              <a:buFont typeface="Arial" charset="0"/>
              <a:buChar char="•"/>
            </a:pPr>
            <a:r>
              <a:rPr lang="es-ES_tradnl" sz="2400" dirty="0" smtClean="0"/>
              <a:t>2</a:t>
            </a:r>
            <a:r>
              <a:rPr lang="es-ES_tradnl" sz="2400" dirty="0"/>
              <a:t>. Cuando el análisis es extremadamente complejo, por ejemplo, utilizando una gran cantidad de categorías con una gran cantidad de unidades de registro cuando la inferencia se debe basar en la concurrencia de dos o más términos en la misma oración. Por ejemplo, el sesgo de un periodista podría identificarse por la aparición del nombre de un político y un modificador evaluativo en la misma oración</a:t>
            </a:r>
            <a:r>
              <a:rPr lang="es-ES_tradnl" sz="2400" dirty="0" smtClean="0"/>
              <a:t>.</a:t>
            </a:r>
          </a:p>
        </p:txBody>
      </p:sp>
    </p:spTree>
    <p:extLst>
      <p:ext uri="{BB962C8B-B14F-4D97-AF65-F5344CB8AC3E}">
        <p14:creationId xmlns:p14="http://schemas.microsoft.com/office/powerpoint/2010/main" val="1399698681"/>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36</a:t>
            </a:fld>
            <a:endParaRPr lang="en-US" sz="1600" dirty="0"/>
          </a:p>
        </p:txBody>
      </p:sp>
      <p:sp>
        <p:nvSpPr>
          <p:cNvPr id="8" name="Título 1"/>
          <p:cNvSpPr txBox="1">
            <a:spLocks/>
          </p:cNvSpPr>
          <p:nvPr/>
        </p:nvSpPr>
        <p:spPr>
          <a:xfrm>
            <a:off x="770399" y="595018"/>
            <a:ext cx="10325749" cy="87772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When to Use Computers for Content Analysis</a:t>
            </a:r>
          </a:p>
        </p:txBody>
      </p:sp>
      <p:sp>
        <p:nvSpPr>
          <p:cNvPr id="5" name="Marcador de contenido 2"/>
          <p:cNvSpPr txBox="1">
            <a:spLocks/>
          </p:cNvSpPr>
          <p:nvPr/>
        </p:nvSpPr>
        <p:spPr>
          <a:xfrm>
            <a:off x="907560" y="1673524"/>
            <a:ext cx="10385280" cy="4709146"/>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3. Cuando el análisis implica examinar los datos de múltiples maneras. Algunos estudios utilizan gramática semántica compleja para analizar material de texto, y las computadoras permiten manipulaciones complicadas que permiten una mejor comprensión de estos datos del lenguaje</a:t>
            </a:r>
            <a:r>
              <a:rPr lang="es-ES_tradnl" sz="2400" dirty="0" smtClean="0"/>
              <a:t>.</a:t>
            </a:r>
          </a:p>
          <a:p>
            <a:pPr marL="342900" indent="-342900">
              <a:spcBef>
                <a:spcPts val="600"/>
              </a:spcBef>
              <a:spcAft>
                <a:spcPts val="600"/>
              </a:spcAft>
              <a:buFont typeface="Arial" charset="0"/>
              <a:buChar char="•"/>
            </a:pPr>
            <a:r>
              <a:rPr lang="es-ES_tradnl" sz="2400" dirty="0" smtClean="0"/>
              <a:t>4</a:t>
            </a:r>
            <a:r>
              <a:rPr lang="es-ES_tradnl" sz="2400" dirty="0"/>
              <a:t>. Cuando los datos provienen de documentos que son de importancia básica para una variedad de disciplinas, investigadores y líneas de investigación y podrían usarse en múltiples estudios. El gasto del análisis por computadora puede, en efecto, "extenderse" a lo largo de los estudios. </a:t>
            </a:r>
            <a:r>
              <a:rPr lang="es-ES_tradnl" sz="2400" dirty="0" err="1"/>
              <a:t>Holsti</a:t>
            </a:r>
            <a:r>
              <a:rPr lang="es-ES_tradnl" sz="2400" dirty="0"/>
              <a:t> (1969) citó el ejemplo de una base de datos construida a partir del análisis informático de textos de todas las principales plataformas de partidos políticos desde 1844. Parece probable que los investigadores continúen generando hipótesis que puedan ser probadas contra tales conjuntos de datos.</a:t>
            </a:r>
            <a:endParaRPr lang="es-ES" sz="2400" dirty="0"/>
          </a:p>
        </p:txBody>
      </p:sp>
    </p:spTree>
    <p:extLst>
      <p:ext uri="{BB962C8B-B14F-4D97-AF65-F5344CB8AC3E}">
        <p14:creationId xmlns:p14="http://schemas.microsoft.com/office/powerpoint/2010/main" val="1214718173"/>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37</a:t>
            </a:fld>
            <a:endParaRPr lang="en-US" sz="1600" dirty="0"/>
          </a:p>
        </p:txBody>
      </p:sp>
      <p:sp>
        <p:nvSpPr>
          <p:cNvPr id="8" name="Título 1"/>
          <p:cNvSpPr txBox="1">
            <a:spLocks/>
          </p:cNvSpPr>
          <p:nvPr/>
        </p:nvSpPr>
        <p:spPr>
          <a:xfrm>
            <a:off x="770399" y="595018"/>
            <a:ext cx="10325749" cy="87772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When to Use Computers for Content Analysis</a:t>
            </a:r>
          </a:p>
        </p:txBody>
      </p:sp>
      <p:sp>
        <p:nvSpPr>
          <p:cNvPr id="5" name="Marcador de contenido 2"/>
          <p:cNvSpPr txBox="1">
            <a:spLocks/>
          </p:cNvSpPr>
          <p:nvPr/>
        </p:nvSpPr>
        <p:spPr>
          <a:xfrm>
            <a:off x="907560" y="1673524"/>
            <a:ext cx="10385280" cy="4709146"/>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Las primeras dos razones siguen siendo apropiadas más de 40 años después de la publicación del consejo de </a:t>
            </a:r>
            <a:r>
              <a:rPr lang="es-ES_tradnl" sz="2400" dirty="0" err="1"/>
              <a:t>Holsti</a:t>
            </a:r>
            <a:r>
              <a:rPr lang="es-ES_tradnl" sz="2400" dirty="0"/>
              <a:t>, pero la tercera y la cuarta parecen menos relevantes hoy en día porque el costo del análisis de contenido informático ha disminuido drásticamente y debido a la disponibilidad generalizada de alta capacidad y alta </a:t>
            </a:r>
            <a:r>
              <a:rPr lang="es-ES_tradnl" sz="2400" dirty="0" smtClean="0"/>
              <a:t>capacidad de </a:t>
            </a:r>
            <a:r>
              <a:rPr lang="es-ES_tradnl" sz="2400" dirty="0"/>
              <a:t>las computadoras personales</a:t>
            </a:r>
            <a:r>
              <a:rPr lang="es-ES_tradnl" sz="2400" dirty="0" smtClean="0"/>
              <a:t>.</a:t>
            </a:r>
          </a:p>
          <a:p>
            <a:pPr marL="342900" indent="-342900">
              <a:spcBef>
                <a:spcPts val="600"/>
              </a:spcBef>
              <a:spcAft>
                <a:spcPts val="600"/>
              </a:spcAft>
              <a:buFont typeface="Arial" charset="0"/>
              <a:buChar char="•"/>
            </a:pPr>
            <a:r>
              <a:rPr lang="es-ES_tradnl" sz="2400" dirty="0" smtClean="0"/>
              <a:t>Por </a:t>
            </a:r>
            <a:r>
              <a:rPr lang="es-ES_tradnl" sz="2400" dirty="0"/>
              <a:t>el contrario, se podría agregar una nueva razón a la lista de </a:t>
            </a:r>
            <a:r>
              <a:rPr lang="es-ES_tradnl" sz="2400" dirty="0" err="1"/>
              <a:t>Holsti</a:t>
            </a:r>
            <a:r>
              <a:rPr lang="es-ES_tradnl" sz="2400" dirty="0"/>
              <a:t>: cuando el tipo de análisis por computadora es apropiado para el material que está disponible o se hace disponible en forma digital. </a:t>
            </a:r>
            <a:endParaRPr lang="es-ES_tradnl" sz="2400" dirty="0" smtClean="0"/>
          </a:p>
        </p:txBody>
      </p:sp>
    </p:spTree>
    <p:extLst>
      <p:ext uri="{BB962C8B-B14F-4D97-AF65-F5344CB8AC3E}">
        <p14:creationId xmlns:p14="http://schemas.microsoft.com/office/powerpoint/2010/main" val="1489769450"/>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38</a:t>
            </a:fld>
            <a:endParaRPr lang="en-US" sz="1600" dirty="0"/>
          </a:p>
        </p:txBody>
      </p:sp>
      <p:sp>
        <p:nvSpPr>
          <p:cNvPr id="8" name="Título 1"/>
          <p:cNvSpPr txBox="1">
            <a:spLocks/>
          </p:cNvSpPr>
          <p:nvPr/>
        </p:nvSpPr>
        <p:spPr>
          <a:xfrm>
            <a:off x="770399" y="595018"/>
            <a:ext cx="10325749" cy="87772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Finding Computer Programs to Use</a:t>
            </a:r>
          </a:p>
        </p:txBody>
      </p:sp>
      <p:sp>
        <p:nvSpPr>
          <p:cNvPr id="5" name="Marcador de contenido 2"/>
          <p:cNvSpPr txBox="1">
            <a:spLocks/>
          </p:cNvSpPr>
          <p:nvPr/>
        </p:nvSpPr>
        <p:spPr>
          <a:xfrm>
            <a:off x="907560" y="1673524"/>
            <a:ext cx="10385280" cy="4709146"/>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El crecimiento de las industrias de hardware y software ha hecho que encontrar programas de computadora sea bastante simple, e Internet es útil para identificar dichos </a:t>
            </a:r>
            <a:r>
              <a:rPr lang="es-ES_tradnl" sz="2400" dirty="0" smtClean="0"/>
              <a:t>programas.</a:t>
            </a:r>
          </a:p>
          <a:p>
            <a:pPr marL="342900" indent="-342900">
              <a:spcBef>
                <a:spcPts val="600"/>
              </a:spcBef>
              <a:spcAft>
                <a:spcPts val="600"/>
              </a:spcAft>
              <a:buFont typeface="Arial" charset="0"/>
              <a:buChar char="•"/>
            </a:pPr>
            <a:r>
              <a:rPr lang="es-ES_tradnl" sz="2400" dirty="0" smtClean="0"/>
              <a:t>El </a:t>
            </a:r>
            <a:r>
              <a:rPr lang="es-ES_tradnl" sz="2400" dirty="0"/>
              <a:t>uso de un motor de búsqueda proporcionará las ubicaciones del software de análisis de contenido. La sofisticación y el costo de estos programas varían. </a:t>
            </a:r>
            <a:endParaRPr lang="es-ES_tradnl" sz="2400" dirty="0" smtClean="0"/>
          </a:p>
          <a:p>
            <a:pPr marL="342900" indent="-342900">
              <a:spcBef>
                <a:spcPts val="600"/>
              </a:spcBef>
              <a:spcAft>
                <a:spcPts val="600"/>
              </a:spcAft>
              <a:buFont typeface="Arial" charset="0"/>
              <a:buChar char="•"/>
            </a:pPr>
            <a:r>
              <a:rPr lang="es-ES_tradnl" sz="2400" dirty="0" smtClean="0"/>
              <a:t>Por </a:t>
            </a:r>
            <a:r>
              <a:rPr lang="es-ES_tradnl" sz="2400" dirty="0"/>
              <a:t>ejemplo, un programa llamado </a:t>
            </a:r>
            <a:r>
              <a:rPr lang="es-ES_tradnl" sz="2400" dirty="0" err="1"/>
              <a:t>VBPro</a:t>
            </a:r>
            <a:r>
              <a:rPr lang="es-ES_tradnl" sz="2400" dirty="0"/>
              <a:t> usa un enfoque de palabras clave. Fue creado por Mark Miller y ha sido ampliamente utilizado en varios artículos (</a:t>
            </a:r>
            <a:r>
              <a:rPr lang="es-ES_tradnl" sz="2400" dirty="0" err="1"/>
              <a:t>Andsager</a:t>
            </a:r>
            <a:r>
              <a:rPr lang="es-ES_tradnl" sz="2400" dirty="0"/>
              <a:t>, 2000; </a:t>
            </a:r>
            <a:r>
              <a:rPr lang="es-ES_tradnl" sz="2400" dirty="0" err="1"/>
              <a:t>Dyer</a:t>
            </a:r>
            <a:r>
              <a:rPr lang="es-ES_tradnl" sz="2400" dirty="0"/>
              <a:t> et al., 1991; Miller, </a:t>
            </a:r>
            <a:r>
              <a:rPr lang="es-ES_tradnl" sz="2400" dirty="0" err="1"/>
              <a:t>Andsager</a:t>
            </a:r>
            <a:r>
              <a:rPr lang="es-ES_tradnl" sz="2400" dirty="0"/>
              <a:t> y </a:t>
            </a:r>
            <a:r>
              <a:rPr lang="es-ES_tradnl" sz="2400" dirty="0" err="1"/>
              <a:t>Riechert</a:t>
            </a:r>
            <a:r>
              <a:rPr lang="es-ES_tradnl" sz="2400" dirty="0"/>
              <a:t>, 1998). </a:t>
            </a:r>
            <a:r>
              <a:rPr lang="es-ES_tradnl" sz="2400" dirty="0" smtClean="0"/>
              <a:t>El </a:t>
            </a:r>
            <a:r>
              <a:rPr lang="es-ES_tradnl" sz="2400" dirty="0"/>
              <a:t>programa prepara el texto para el análisis, crea una lista de palabras y su frecuencia, encuentra y etiqueta las palabras en el contenido, codifica las unidades de contenido definidas por el investigador para la presencia y mapea los términos en el espacio multidimensional para la concurrencia. </a:t>
            </a:r>
            <a:endParaRPr lang="es-ES_tradnl" sz="2400" dirty="0" smtClean="0"/>
          </a:p>
        </p:txBody>
      </p:sp>
    </p:spTree>
    <p:extLst>
      <p:ext uri="{BB962C8B-B14F-4D97-AF65-F5344CB8AC3E}">
        <p14:creationId xmlns:p14="http://schemas.microsoft.com/office/powerpoint/2010/main" val="1670794862"/>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39</a:t>
            </a:fld>
            <a:endParaRPr lang="en-US" sz="1600" dirty="0"/>
          </a:p>
        </p:txBody>
      </p:sp>
      <p:sp>
        <p:nvSpPr>
          <p:cNvPr id="8" name="Título 1"/>
          <p:cNvSpPr txBox="1">
            <a:spLocks/>
          </p:cNvSpPr>
          <p:nvPr/>
        </p:nvSpPr>
        <p:spPr>
          <a:xfrm>
            <a:off x="770399" y="595018"/>
            <a:ext cx="10325749" cy="87772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Finding Computer Programs to Use</a:t>
            </a:r>
          </a:p>
        </p:txBody>
      </p:sp>
      <p:sp>
        <p:nvSpPr>
          <p:cNvPr id="5" name="Marcador de contenido 2"/>
          <p:cNvSpPr txBox="1">
            <a:spLocks/>
          </p:cNvSpPr>
          <p:nvPr/>
        </p:nvSpPr>
        <p:spPr>
          <a:xfrm>
            <a:off x="907560" y="1673524"/>
            <a:ext cx="10385280" cy="4709146"/>
          </a:xfrm>
          <a:prstGeom prst="rect">
            <a:avLst/>
          </a:prstGeom>
        </p:spPr>
        <p:txBody>
          <a:bodyPr>
            <a:normAutofit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Otros programas disponibles en la Web incluyen CATPAC (http://</a:t>
            </a:r>
            <a:r>
              <a:rPr lang="es-ES_tradnl" sz="2400" dirty="0" err="1"/>
              <a:t>www.galileoco.com</a:t>
            </a:r>
            <a:r>
              <a:rPr lang="es-ES_tradnl" sz="2400" dirty="0"/>
              <a:t>), que produce recuentos de palabras, recuentos de coincidencias (frecuencia con la que las palabras aparecen juntas), análisis de conglomerados (agrupaciones de palabras asociadas entre sí), y mapas perceptuales (grupos de palabras que se muestran en cuadrículas dimensionales). </a:t>
            </a:r>
            <a:endParaRPr lang="es-ES_tradnl" sz="2400" dirty="0" smtClean="0"/>
          </a:p>
          <a:p>
            <a:pPr marL="342900" indent="-342900">
              <a:spcBef>
                <a:spcPts val="600"/>
              </a:spcBef>
              <a:spcAft>
                <a:spcPts val="600"/>
              </a:spcAft>
              <a:buFont typeface="Arial" charset="0"/>
              <a:buChar char="•"/>
            </a:pPr>
            <a:r>
              <a:rPr lang="es-ES_tradnl" sz="2400" dirty="0" smtClean="0"/>
              <a:t>Otros </a:t>
            </a:r>
            <a:r>
              <a:rPr lang="es-ES_tradnl" sz="2400" dirty="0"/>
              <a:t>programas incluyen </a:t>
            </a:r>
            <a:r>
              <a:rPr lang="es-ES_tradnl" sz="2400" dirty="0" err="1"/>
              <a:t>Atlas.ti</a:t>
            </a:r>
            <a:r>
              <a:rPr lang="es-ES_tradnl" sz="2400" dirty="0"/>
              <a:t>, </a:t>
            </a:r>
            <a:r>
              <a:rPr lang="es-ES_tradnl" sz="2400" dirty="0" err="1"/>
              <a:t>Maxqda</a:t>
            </a:r>
            <a:r>
              <a:rPr lang="es-ES_tradnl" sz="2400" dirty="0"/>
              <a:t>, </a:t>
            </a:r>
            <a:r>
              <a:rPr lang="es-ES_tradnl" sz="2400" dirty="0" err="1"/>
              <a:t>NViro</a:t>
            </a:r>
            <a:r>
              <a:rPr lang="es-ES_tradnl" sz="2400" dirty="0"/>
              <a:t> y </a:t>
            </a:r>
            <a:r>
              <a:rPr lang="es-ES_tradnl" sz="2400" dirty="0" err="1"/>
              <a:t>dedoose</a:t>
            </a:r>
            <a:r>
              <a:rPr lang="es-ES_tradnl" sz="2400" dirty="0"/>
              <a:t>. </a:t>
            </a:r>
            <a:endParaRPr lang="es-ES_tradnl" sz="2400" dirty="0" smtClean="0"/>
          </a:p>
          <a:p>
            <a:pPr marL="342900" indent="-342900">
              <a:spcBef>
                <a:spcPts val="600"/>
              </a:spcBef>
              <a:spcAft>
                <a:spcPts val="600"/>
              </a:spcAft>
              <a:buFont typeface="Arial" charset="0"/>
              <a:buChar char="•"/>
            </a:pPr>
            <a:r>
              <a:rPr lang="es-ES_tradnl" sz="2400" dirty="0" smtClean="0"/>
              <a:t>Algunos</a:t>
            </a:r>
            <a:r>
              <a:rPr lang="es-ES_tradnl" sz="2400" dirty="0"/>
              <a:t>, como </a:t>
            </a:r>
            <a:r>
              <a:rPr lang="es-ES_tradnl" sz="2400" dirty="0" err="1"/>
              <a:t>Maxqda</a:t>
            </a:r>
            <a:r>
              <a:rPr lang="es-ES_tradnl" sz="2400" dirty="0"/>
              <a:t> y </a:t>
            </a:r>
            <a:r>
              <a:rPr lang="es-ES_tradnl" sz="2400" dirty="0" err="1"/>
              <a:t>Atlas.ti</a:t>
            </a:r>
            <a:r>
              <a:rPr lang="es-ES_tradnl" sz="2400" dirty="0"/>
              <a:t>, se comercializan principalmente para el análisis de contenido cualitativo, pero pueden programarse para realizar análisis cuantitativos (</a:t>
            </a:r>
            <a:r>
              <a:rPr lang="es-ES_tradnl" sz="2400" dirty="0" err="1"/>
              <a:t>Maxqda</a:t>
            </a:r>
            <a:r>
              <a:rPr lang="es-ES_tradnl" sz="2400" dirty="0"/>
              <a:t>, por ejemplo, vincula técnicas cuantitativas y cualitativas en su menú de "métodos mixtos"). </a:t>
            </a:r>
            <a:endParaRPr lang="es-ES_tradnl" sz="2400" dirty="0" smtClean="0"/>
          </a:p>
          <a:p>
            <a:pPr marL="342900" indent="-342900">
              <a:spcBef>
                <a:spcPts val="600"/>
              </a:spcBef>
              <a:spcAft>
                <a:spcPts val="600"/>
              </a:spcAft>
              <a:buFont typeface="Arial" charset="0"/>
              <a:buChar char="•"/>
            </a:pPr>
            <a:r>
              <a:rPr lang="es-ES_tradnl" sz="2400" dirty="0" smtClean="0"/>
              <a:t>Los </a:t>
            </a:r>
            <a:r>
              <a:rPr lang="es-ES_tradnl" sz="2400" dirty="0"/>
              <a:t>investigadores interesados ​​en los avances en el análisis de contenido de video deberían leer </a:t>
            </a:r>
            <a:r>
              <a:rPr lang="es-ES_tradnl" sz="2400" dirty="0" err="1"/>
              <a:t>Ngo</a:t>
            </a:r>
            <a:r>
              <a:rPr lang="es-ES_tradnl" sz="2400" dirty="0"/>
              <a:t>, </a:t>
            </a:r>
            <a:r>
              <a:rPr lang="es-ES_tradnl" sz="2400" dirty="0" err="1"/>
              <a:t>Pong</a:t>
            </a:r>
            <a:r>
              <a:rPr lang="es-ES_tradnl" sz="2400" dirty="0"/>
              <a:t> y Zhang (2001). </a:t>
            </a:r>
            <a:endParaRPr lang="es-ES_tradnl" sz="2400" dirty="0" smtClean="0"/>
          </a:p>
        </p:txBody>
      </p:sp>
    </p:spTree>
    <p:extLst>
      <p:ext uri="{BB962C8B-B14F-4D97-AF65-F5344CB8AC3E}">
        <p14:creationId xmlns:p14="http://schemas.microsoft.com/office/powerpoint/2010/main" val="1263679618"/>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r>
              <a:rPr lang="es-ES" sz="1600" dirty="0" smtClean="0"/>
              <a:t>Contenido                                                                                                                                                                                                              </a:t>
            </a:r>
            <a:fld id="{5C8A0B6C-2F0D-9146-B965-5B2E4517E27B}" type="slidenum">
              <a:rPr lang="en-US" sz="1600" smtClean="0"/>
              <a:t>4</a:t>
            </a:fld>
            <a:endParaRPr lang="en-US" sz="1600" dirty="0"/>
          </a:p>
        </p:txBody>
      </p:sp>
      <p:sp>
        <p:nvSpPr>
          <p:cNvPr id="14" name="Título 1"/>
          <p:cNvSpPr txBox="1">
            <a:spLocks/>
          </p:cNvSpPr>
          <p:nvPr/>
        </p:nvSpPr>
        <p:spPr>
          <a:xfrm>
            <a:off x="770400" y="578829"/>
            <a:ext cx="10058400" cy="728806"/>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_tradnl" dirty="0"/>
              <a:t>Contenido de este curso</a:t>
            </a:r>
            <a:endParaRPr lang="en-US" dirty="0"/>
          </a:p>
        </p:txBody>
      </p:sp>
      <p:graphicFrame>
        <p:nvGraphicFramePr>
          <p:cNvPr id="4" name="Tabla 3"/>
          <p:cNvGraphicFramePr>
            <a:graphicFrameLocks noGrp="1"/>
          </p:cNvGraphicFramePr>
          <p:nvPr>
            <p:extLst/>
          </p:nvPr>
        </p:nvGraphicFramePr>
        <p:xfrm>
          <a:off x="802104" y="1463006"/>
          <a:ext cx="10539663" cy="4625340"/>
        </p:xfrm>
        <a:graphic>
          <a:graphicData uri="http://schemas.openxmlformats.org/drawingml/2006/table">
            <a:tbl>
              <a:tblPr/>
              <a:tblGrid>
                <a:gridCol w="10539663"/>
              </a:tblGrid>
              <a:tr h="406400">
                <a:tc>
                  <a:txBody>
                    <a:bodyPr/>
                    <a:lstStyle/>
                    <a:p>
                      <a:pPr algn="l" fontAlgn="ctr"/>
                      <a:r>
                        <a:rPr lang="es-AR" sz="2400" b="1" i="0" u="none" strike="noStrike" dirty="0">
                          <a:solidFill>
                            <a:srgbClr val="000000"/>
                          </a:solidFill>
                          <a:effectLst/>
                          <a:latin typeface="Arial Narrow" charset="0"/>
                        </a:rPr>
                        <a:t>MODULO 1: </a:t>
                      </a:r>
                      <a:r>
                        <a:rPr lang="es-AR" sz="2400" b="0" i="0" u="none" strike="noStrike" dirty="0">
                          <a:solidFill>
                            <a:srgbClr val="000000"/>
                          </a:solidFill>
                          <a:effectLst/>
                          <a:latin typeface="Arial Narrow" charset="0"/>
                        </a:rPr>
                        <a:t>Data Analysis en Ciencias de la Comunicación.</a:t>
                      </a:r>
                      <a:endParaRPr lang="es-ES_tradnl" sz="2400" b="1" i="0" u="none" strike="noStrike" dirty="0">
                        <a:solidFill>
                          <a:srgbClr val="000000"/>
                        </a:solidFill>
                        <a:effectLst/>
                        <a:latin typeface="Arial Narrow" charset="0"/>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406400">
                <a:tc>
                  <a:txBody>
                    <a:bodyPr/>
                    <a:lstStyle/>
                    <a:p>
                      <a:pPr algn="l" fontAlgn="ctr"/>
                      <a:r>
                        <a:rPr lang="es-AR" sz="2400" b="1" i="0" u="none" strike="noStrike" dirty="0">
                          <a:solidFill>
                            <a:srgbClr val="0070C0"/>
                          </a:solidFill>
                          <a:effectLst/>
                          <a:latin typeface="Arial Narrow" charset="0"/>
                        </a:rPr>
                        <a:t>MODULO 2: Computer-mediated Data Analysis.</a:t>
                      </a:r>
                      <a:endParaRPr lang="es-ES_tradnl" sz="2400" b="1" i="0" u="none" strike="noStrike" dirty="0">
                        <a:solidFill>
                          <a:srgbClr val="0070C0"/>
                        </a:solidFill>
                        <a:effectLst/>
                        <a:latin typeface="Arial Narrow" charset="0"/>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ctr"/>
                      <a:r>
                        <a:rPr lang="es-AR" sz="2400" b="1" i="0" u="none" strike="noStrike" dirty="0">
                          <a:solidFill>
                            <a:srgbClr val="000000"/>
                          </a:solidFill>
                          <a:effectLst/>
                          <a:latin typeface="Arial Narrow" charset="0"/>
                        </a:rPr>
                        <a:t>MODULO 3: </a:t>
                      </a:r>
                      <a:r>
                        <a:rPr lang="es-AR" sz="2400" b="0" i="0" u="none" strike="noStrike" dirty="0">
                          <a:solidFill>
                            <a:srgbClr val="000000"/>
                          </a:solidFill>
                          <a:effectLst/>
                          <a:latin typeface="Arial Narrow" charset="0"/>
                        </a:rPr>
                        <a:t>La importancia de los datos y su análisis.</a:t>
                      </a:r>
                      <a:endParaRPr lang="es-ES_tradnl" sz="2400" b="1" i="0" u="none" strike="noStrike" dirty="0">
                        <a:solidFill>
                          <a:srgbClr val="000000"/>
                        </a:solidFill>
                        <a:effectLst/>
                        <a:latin typeface="Arial Narrow" charset="0"/>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ctr"/>
                      <a:r>
                        <a:rPr lang="es-AR" sz="2400" b="1" i="0" u="none" strike="noStrike">
                          <a:solidFill>
                            <a:srgbClr val="000000"/>
                          </a:solidFill>
                          <a:effectLst/>
                          <a:latin typeface="Arial Narrow" charset="0"/>
                        </a:rPr>
                        <a:t>MODULO 4: </a:t>
                      </a:r>
                      <a:r>
                        <a:rPr lang="es-AR" sz="2400" b="0" i="0" u="none" strike="noStrike">
                          <a:solidFill>
                            <a:srgbClr val="000000"/>
                          </a:solidFill>
                          <a:effectLst/>
                          <a:latin typeface="Arial Narrow" charset="0"/>
                        </a:rPr>
                        <a:t>La abundancia de los datos y su consecuencia.</a:t>
                      </a:r>
                      <a:endParaRPr lang="es-ES_tradnl" sz="2400" b="1" i="0" u="none" strike="noStrike">
                        <a:solidFill>
                          <a:srgbClr val="000000"/>
                        </a:solidFill>
                        <a:effectLst/>
                        <a:latin typeface="Arial Narrow" charset="0"/>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406400">
                <a:tc>
                  <a:txBody>
                    <a:bodyPr/>
                    <a:lstStyle/>
                    <a:p>
                      <a:pPr algn="l" fontAlgn="ctr"/>
                      <a:r>
                        <a:rPr lang="es-AR" sz="2400" b="1" i="0" u="none" strike="noStrike" dirty="0">
                          <a:solidFill>
                            <a:srgbClr val="000000"/>
                          </a:solidFill>
                          <a:effectLst/>
                          <a:latin typeface="Arial Narrow" charset="0"/>
                        </a:rPr>
                        <a:t>MODULO 5: </a:t>
                      </a:r>
                      <a:r>
                        <a:rPr lang="es-AR" sz="2400" b="0" i="0" u="none" strike="noStrike" dirty="0">
                          <a:solidFill>
                            <a:srgbClr val="000000"/>
                          </a:solidFill>
                          <a:effectLst/>
                          <a:latin typeface="Arial Narrow" charset="0"/>
                        </a:rPr>
                        <a:t>Conceptos relacionados al Análisis de Datos.</a:t>
                      </a:r>
                      <a:endParaRPr lang="es-ES_tradnl" sz="2400" b="1" i="0" u="none" strike="noStrike" dirty="0">
                        <a:solidFill>
                          <a:srgbClr val="000000"/>
                        </a:solidFill>
                        <a:effectLst/>
                        <a:latin typeface="Arial Narrow" charset="0"/>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ctr"/>
                      <a:r>
                        <a:rPr lang="es-AR" sz="2400" b="1" i="0" u="none" strike="noStrike">
                          <a:solidFill>
                            <a:srgbClr val="000000"/>
                          </a:solidFill>
                          <a:effectLst/>
                          <a:latin typeface="Arial Narrow" charset="0"/>
                        </a:rPr>
                        <a:t>MODULO 6: </a:t>
                      </a:r>
                      <a:r>
                        <a:rPr lang="es-AR" sz="2400" b="0" i="0" u="none" strike="noStrike">
                          <a:solidFill>
                            <a:srgbClr val="000000"/>
                          </a:solidFill>
                          <a:effectLst/>
                          <a:latin typeface="Arial Narrow" charset="0"/>
                        </a:rPr>
                        <a:t>Caso Netflix.</a:t>
                      </a:r>
                      <a:endParaRPr lang="es-ES_tradnl" sz="2400" b="1" i="0" u="none" strike="noStrike">
                        <a:solidFill>
                          <a:srgbClr val="000000"/>
                        </a:solidFill>
                        <a:effectLst/>
                        <a:latin typeface="Arial Narrow" charset="0"/>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ctr"/>
                      <a:r>
                        <a:rPr lang="es-AR" sz="2400" b="1" i="0" u="none" strike="noStrike">
                          <a:solidFill>
                            <a:srgbClr val="000000"/>
                          </a:solidFill>
                          <a:effectLst/>
                          <a:latin typeface="Arial Narrow" charset="0"/>
                        </a:rPr>
                        <a:t>MODULO 7: </a:t>
                      </a:r>
                      <a:r>
                        <a:rPr lang="es-AR" sz="2400" b="0" i="0" u="none" strike="noStrike">
                          <a:solidFill>
                            <a:srgbClr val="000000"/>
                          </a:solidFill>
                          <a:effectLst/>
                          <a:latin typeface="Arial Narrow" charset="0"/>
                        </a:rPr>
                        <a:t>Las redes sociales y Social Media Data Mining.</a:t>
                      </a:r>
                      <a:endParaRPr lang="es-ES_tradnl" sz="2400" b="1" i="0" u="none" strike="noStrike">
                        <a:solidFill>
                          <a:srgbClr val="000000"/>
                        </a:solidFill>
                        <a:effectLst/>
                        <a:latin typeface="Arial Narrow" charset="0"/>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ctr"/>
                      <a:r>
                        <a:rPr lang="es-AR" sz="2400" b="1" i="0" u="none" strike="noStrike">
                          <a:solidFill>
                            <a:srgbClr val="000000"/>
                          </a:solidFill>
                          <a:effectLst/>
                          <a:latin typeface="Arial Narrow" charset="0"/>
                        </a:rPr>
                        <a:t>MODULO 8: </a:t>
                      </a:r>
                      <a:r>
                        <a:rPr lang="es-AR" sz="2400" b="0" i="0" u="none" strike="noStrike">
                          <a:solidFill>
                            <a:srgbClr val="000000"/>
                          </a:solidFill>
                          <a:effectLst/>
                          <a:latin typeface="Arial Narrow" charset="0"/>
                        </a:rPr>
                        <a:t>Sentiment and Opinion Analysis.</a:t>
                      </a:r>
                      <a:endParaRPr lang="es-ES_tradnl" sz="2400" b="1" i="0" u="none" strike="noStrike">
                        <a:solidFill>
                          <a:srgbClr val="000000"/>
                        </a:solidFill>
                        <a:effectLst/>
                        <a:latin typeface="Arial Narrow" charset="0"/>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ctr"/>
                      <a:r>
                        <a:rPr lang="es-AR" sz="2400" b="1" i="0" u="none" strike="noStrike">
                          <a:solidFill>
                            <a:srgbClr val="000000"/>
                          </a:solidFill>
                          <a:effectLst/>
                          <a:latin typeface="Arial Narrow" charset="0"/>
                        </a:rPr>
                        <a:t>MODULO 9: </a:t>
                      </a:r>
                      <a:r>
                        <a:rPr lang="es-AR" sz="2400" b="0" i="0" u="none" strike="noStrike">
                          <a:solidFill>
                            <a:srgbClr val="000000"/>
                          </a:solidFill>
                          <a:effectLst/>
                          <a:latin typeface="Arial Narrow" charset="0"/>
                        </a:rPr>
                        <a:t>Social Network Analysis</a:t>
                      </a:r>
                      <a:endParaRPr lang="es-ES_tradnl" sz="2400" b="1" i="0" u="none" strike="noStrike">
                        <a:solidFill>
                          <a:srgbClr val="000000"/>
                        </a:solidFill>
                        <a:effectLst/>
                        <a:latin typeface="Arial Narrow" charset="0"/>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ctr"/>
                      <a:r>
                        <a:rPr lang="es-AR" sz="2400" b="1" i="0" u="none" strike="noStrike">
                          <a:solidFill>
                            <a:srgbClr val="000000"/>
                          </a:solidFill>
                          <a:effectLst/>
                          <a:latin typeface="Arial Narrow" charset="0"/>
                        </a:rPr>
                        <a:t>MODULO 10: </a:t>
                      </a:r>
                      <a:r>
                        <a:rPr lang="es-AR" sz="2400" b="0" i="0" u="none" strike="noStrike">
                          <a:solidFill>
                            <a:srgbClr val="000000"/>
                          </a:solidFill>
                          <a:effectLst/>
                          <a:latin typeface="Arial Narrow" charset="0"/>
                        </a:rPr>
                        <a:t>Preocupaciones y Problemas de la Minería de Datos Sociales.</a:t>
                      </a:r>
                      <a:endParaRPr lang="es-ES_tradnl" sz="2400" b="1" i="0" u="none" strike="noStrike">
                        <a:solidFill>
                          <a:srgbClr val="000000"/>
                        </a:solidFill>
                        <a:effectLst/>
                        <a:latin typeface="Arial Narrow" charset="0"/>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ctr"/>
                      <a:r>
                        <a:rPr lang="es-AR" sz="2400" b="1" i="0" u="none" strike="noStrike">
                          <a:solidFill>
                            <a:srgbClr val="000000"/>
                          </a:solidFill>
                          <a:effectLst/>
                          <a:latin typeface="Arial Narrow" charset="0"/>
                        </a:rPr>
                        <a:t>MODULO 11: </a:t>
                      </a:r>
                      <a:r>
                        <a:rPr lang="es-AR" sz="2400" b="0" i="0" u="none" strike="noStrike">
                          <a:solidFill>
                            <a:srgbClr val="000000"/>
                          </a:solidFill>
                          <a:effectLst/>
                          <a:latin typeface="Arial Narrow" charset="0"/>
                        </a:rPr>
                        <a:t>El Sector Público y el Análisis de Datos.</a:t>
                      </a:r>
                      <a:endParaRPr lang="es-ES_tradnl" sz="2400" b="1" i="0" u="none" strike="noStrike">
                        <a:solidFill>
                          <a:srgbClr val="000000"/>
                        </a:solidFill>
                        <a:effectLst/>
                        <a:latin typeface="Arial Narrow" charset="0"/>
                      </a:endParaRPr>
                    </a:p>
                  </a:txBody>
                  <a:tcPr marL="12700" marR="12700" marT="12700" marB="0" anchor="ctr">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AR" sz="2400" b="1" i="0" u="none" strike="noStrike" dirty="0">
                          <a:solidFill>
                            <a:srgbClr val="000000"/>
                          </a:solidFill>
                          <a:effectLst/>
                          <a:latin typeface="Arial Narrow" charset="0"/>
                        </a:rPr>
                        <a:t>MODULO 12: </a:t>
                      </a:r>
                      <a:r>
                        <a:rPr lang="es-AR" sz="2400" b="0" i="0" u="none" strike="noStrike" dirty="0">
                          <a:solidFill>
                            <a:srgbClr val="000000"/>
                          </a:solidFill>
                          <a:effectLst/>
                          <a:latin typeface="Arial Narrow" charset="0"/>
                        </a:rPr>
                        <a:t>Análisis de datos en la comunicación digital: Revisión de artículos académicos.</a:t>
                      </a:r>
                      <a:endParaRPr lang="es-ES_tradnl" sz="2400" b="1" i="0" u="none" strike="noStrike" dirty="0">
                        <a:solidFill>
                          <a:srgbClr val="000000"/>
                        </a:solidFill>
                        <a:effectLst/>
                        <a:latin typeface="Arial Narrow" charset="0"/>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1047398518"/>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40</a:t>
            </a:fld>
            <a:endParaRPr lang="en-US" sz="1600" dirty="0"/>
          </a:p>
        </p:txBody>
      </p:sp>
      <p:sp>
        <p:nvSpPr>
          <p:cNvPr id="8" name="Título 1"/>
          <p:cNvSpPr txBox="1">
            <a:spLocks/>
          </p:cNvSpPr>
          <p:nvPr/>
        </p:nvSpPr>
        <p:spPr>
          <a:xfrm>
            <a:off x="770399" y="595018"/>
            <a:ext cx="10325749" cy="87772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Finding Computer Programs to Use</a:t>
            </a:r>
          </a:p>
        </p:txBody>
      </p:sp>
      <p:sp>
        <p:nvSpPr>
          <p:cNvPr id="5" name="Marcador de contenido 2"/>
          <p:cNvSpPr txBox="1">
            <a:spLocks/>
          </p:cNvSpPr>
          <p:nvPr/>
        </p:nvSpPr>
        <p:spPr>
          <a:xfrm>
            <a:off x="907560" y="1673524"/>
            <a:ext cx="10385280" cy="4709146"/>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Todos los programas de análisis de contenido informático asumen ciertas características del hardware, como la plataforma (DOS, Windows, Apple) y el tamaño de la memoria de procesamiento. </a:t>
            </a:r>
          </a:p>
          <a:p>
            <a:pPr marL="342900" indent="-342900">
              <a:spcBef>
                <a:spcPts val="600"/>
              </a:spcBef>
              <a:spcAft>
                <a:spcPts val="600"/>
              </a:spcAft>
              <a:buFont typeface="Arial" charset="0"/>
              <a:buChar char="•"/>
            </a:pPr>
            <a:r>
              <a:rPr lang="es-ES_tradnl" sz="2400" dirty="0" smtClean="0"/>
              <a:t>Los </a:t>
            </a:r>
            <a:r>
              <a:rPr lang="es-ES_tradnl" sz="2400" dirty="0"/>
              <a:t>precios y descuentos disponibles para académicos también varían. </a:t>
            </a:r>
            <a:endParaRPr lang="es-ES_tradnl" sz="2400" dirty="0" smtClean="0"/>
          </a:p>
          <a:p>
            <a:pPr marL="342900" indent="-342900">
              <a:spcBef>
                <a:spcPts val="600"/>
              </a:spcBef>
              <a:spcAft>
                <a:spcPts val="600"/>
              </a:spcAft>
              <a:buFont typeface="Arial" charset="0"/>
              <a:buChar char="•"/>
            </a:pPr>
            <a:r>
              <a:rPr lang="es-ES_tradnl" sz="2400" dirty="0" smtClean="0"/>
              <a:t>Al </a:t>
            </a:r>
            <a:r>
              <a:rPr lang="es-ES_tradnl" sz="2400" dirty="0"/>
              <a:t>igual que con cualquier inversión, los analistas de contenido deben usar las compras de comparación y consultar con las personas que han usado programas, si es posible. </a:t>
            </a:r>
            <a:endParaRPr lang="es-ES" sz="2400" dirty="0"/>
          </a:p>
        </p:txBody>
      </p:sp>
    </p:spTree>
    <p:extLst>
      <p:ext uri="{BB962C8B-B14F-4D97-AF65-F5344CB8AC3E}">
        <p14:creationId xmlns:p14="http://schemas.microsoft.com/office/powerpoint/2010/main" val="1875443095"/>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41</a:t>
            </a:fld>
            <a:endParaRPr lang="en-US" sz="1600" dirty="0"/>
          </a:p>
        </p:txBody>
      </p:sp>
      <p:sp>
        <p:nvSpPr>
          <p:cNvPr id="8" name="Título 1"/>
          <p:cNvSpPr txBox="1">
            <a:spLocks/>
          </p:cNvSpPr>
          <p:nvPr/>
        </p:nvSpPr>
        <p:spPr>
          <a:xfrm>
            <a:off x="770399" y="595018"/>
            <a:ext cx="10325749" cy="87772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Finding Computer Programs to Use</a:t>
            </a:r>
          </a:p>
        </p:txBody>
      </p:sp>
      <p:pic>
        <p:nvPicPr>
          <p:cNvPr id="3" name="Imagen 2"/>
          <p:cNvPicPr>
            <a:picLocks noChangeAspect="1"/>
          </p:cNvPicPr>
          <p:nvPr/>
        </p:nvPicPr>
        <p:blipFill>
          <a:blip r:embed="rId3"/>
          <a:stretch>
            <a:fillRect/>
          </a:stretch>
        </p:blipFill>
        <p:spPr>
          <a:xfrm>
            <a:off x="409162" y="1553115"/>
            <a:ext cx="6599484" cy="2771458"/>
          </a:xfrm>
          <a:prstGeom prst="rect">
            <a:avLst/>
          </a:prstGeom>
        </p:spPr>
      </p:pic>
      <p:pic>
        <p:nvPicPr>
          <p:cNvPr id="4" name="Imagen 3"/>
          <p:cNvPicPr>
            <a:picLocks noChangeAspect="1"/>
          </p:cNvPicPr>
          <p:nvPr/>
        </p:nvPicPr>
        <p:blipFill>
          <a:blip r:embed="rId4"/>
          <a:stretch>
            <a:fillRect/>
          </a:stretch>
        </p:blipFill>
        <p:spPr>
          <a:xfrm>
            <a:off x="6573328" y="3097995"/>
            <a:ext cx="5242007" cy="3206136"/>
          </a:xfrm>
          <a:prstGeom prst="rect">
            <a:avLst/>
          </a:prstGeom>
        </p:spPr>
      </p:pic>
    </p:spTree>
    <p:extLst>
      <p:ext uri="{BB962C8B-B14F-4D97-AF65-F5344CB8AC3E}">
        <p14:creationId xmlns:p14="http://schemas.microsoft.com/office/powerpoint/2010/main" val="1083779163"/>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Notas y recomendaciones</a:t>
            </a:r>
            <a:endParaRPr lang="en-US" dirty="0"/>
          </a:p>
        </p:txBody>
      </p:sp>
      <p:sp>
        <p:nvSpPr>
          <p:cNvPr id="3" name="Marcador de contenido 2"/>
          <p:cNvSpPr>
            <a:spLocks noGrp="1"/>
          </p:cNvSpPr>
          <p:nvPr>
            <p:ph idx="1"/>
          </p:nvPr>
        </p:nvSpPr>
        <p:spPr>
          <a:xfrm>
            <a:off x="1097280" y="2011680"/>
            <a:ext cx="10058400" cy="3857414"/>
          </a:xfrm>
        </p:spPr>
        <p:txBody>
          <a:bodyPr>
            <a:normAutofit fontScale="92500"/>
          </a:bodyPr>
          <a:lstStyle/>
          <a:p>
            <a:pPr>
              <a:buClr>
                <a:schemeClr val="accent2"/>
              </a:buClr>
              <a:buFont typeface="Wingdings" charset="2"/>
              <a:buChar char="v"/>
            </a:pPr>
            <a:r>
              <a:rPr lang="es-ES_tradnl" sz="2400" dirty="0"/>
              <a:t>V</a:t>
            </a:r>
            <a:r>
              <a:rPr lang="es-ES_tradnl" sz="2400" dirty="0" smtClean="0"/>
              <a:t>er </a:t>
            </a:r>
            <a:r>
              <a:rPr lang="es-ES_tradnl" sz="2400" dirty="0"/>
              <a:t>los problemas </a:t>
            </a:r>
            <a:r>
              <a:rPr lang="es-ES_tradnl" sz="2400" dirty="0" smtClean="0"/>
              <a:t>en el </a:t>
            </a:r>
            <a:r>
              <a:rPr lang="es-ES" sz="2400" dirty="0" smtClean="0"/>
              <a:t>ámbito de la comunicación digital </a:t>
            </a:r>
            <a:r>
              <a:rPr lang="es-ES_tradnl" sz="2400" dirty="0" smtClean="0"/>
              <a:t>desde </a:t>
            </a:r>
            <a:r>
              <a:rPr lang="es-ES_tradnl" sz="2400" dirty="0"/>
              <a:t>una perspectiva de </a:t>
            </a:r>
            <a:r>
              <a:rPr lang="es-ES_tradnl" sz="2400" i="1" dirty="0"/>
              <a:t>datos</a:t>
            </a:r>
            <a:r>
              <a:rPr lang="es-ES_tradnl" sz="2400" dirty="0"/>
              <a:t> y comprender los principios para </a:t>
            </a:r>
            <a:r>
              <a:rPr lang="es-ES_tradnl" sz="2400" i="1" dirty="0"/>
              <a:t>extraer conocimiento </a:t>
            </a:r>
            <a:r>
              <a:rPr lang="es-ES_tradnl" sz="2400" dirty="0"/>
              <a:t>útil de los datos. </a:t>
            </a:r>
            <a:endParaRPr lang="es-ES_tradnl" sz="2400" dirty="0" smtClean="0"/>
          </a:p>
          <a:p>
            <a:pPr>
              <a:buClr>
                <a:schemeClr val="accent2"/>
              </a:buClr>
              <a:buFont typeface="Wingdings" charset="2"/>
              <a:buChar char="v"/>
            </a:pPr>
            <a:r>
              <a:rPr lang="es-ES_tradnl" sz="2400" dirty="0" smtClean="0"/>
              <a:t>Hay </a:t>
            </a:r>
            <a:r>
              <a:rPr lang="es-ES_tradnl" sz="2400" dirty="0"/>
              <a:t>una estructura fundamental para el pensamiento analítico de datos y principios básicos que deben entenderse. </a:t>
            </a:r>
            <a:endParaRPr lang="es-ES_tradnl" sz="2400" dirty="0" smtClean="0"/>
          </a:p>
          <a:p>
            <a:pPr>
              <a:buClr>
                <a:schemeClr val="accent2"/>
              </a:buClr>
              <a:buFont typeface="Wingdings" charset="2"/>
              <a:buChar char="v"/>
            </a:pPr>
            <a:r>
              <a:rPr lang="es-ES_tradnl" sz="2400" dirty="0" smtClean="0"/>
              <a:t>También </a:t>
            </a:r>
            <a:r>
              <a:rPr lang="es-ES_tradnl" sz="2400" dirty="0"/>
              <a:t>hay áreas particulares donde la intuición, la creatividad, el sentido común y el conocimiento del dominio deben aplicarse. </a:t>
            </a:r>
            <a:endParaRPr lang="es-ES_tradnl" sz="2400" dirty="0" smtClean="0"/>
          </a:p>
          <a:p>
            <a:pPr>
              <a:buClr>
                <a:schemeClr val="accent2"/>
              </a:buClr>
              <a:buFont typeface="Wingdings" charset="2"/>
              <a:buChar char="v"/>
            </a:pPr>
            <a:r>
              <a:rPr lang="es-ES_tradnl" sz="2400" dirty="0" smtClean="0"/>
              <a:t>Una </a:t>
            </a:r>
            <a:r>
              <a:rPr lang="es-ES_tradnl" sz="2400" dirty="0"/>
              <a:t>perspectiva de datos le proporcionará estructura y principios, y esto le dará un marco para analizar sistemáticamente tales problemas. </a:t>
            </a:r>
            <a:endParaRPr lang="es-ES_tradnl" sz="2400" dirty="0" smtClean="0"/>
          </a:p>
          <a:p>
            <a:pPr>
              <a:buClr>
                <a:schemeClr val="accent2"/>
              </a:buClr>
              <a:buFont typeface="Wingdings" charset="2"/>
              <a:buChar char="v"/>
            </a:pPr>
            <a:r>
              <a:rPr lang="es-ES_tradnl" sz="2400" dirty="0" smtClean="0"/>
              <a:t>A </a:t>
            </a:r>
            <a:r>
              <a:rPr lang="es-ES_tradnl" sz="2400" dirty="0"/>
              <a:t>medida que </a:t>
            </a:r>
            <a:r>
              <a:rPr lang="es-ES_tradnl" sz="2400" dirty="0" smtClean="0"/>
              <a:t>uno mejora </a:t>
            </a:r>
            <a:r>
              <a:rPr lang="es-ES_tradnl" sz="2400" dirty="0"/>
              <a:t>en el pensamiento analítico de datos, </a:t>
            </a:r>
            <a:r>
              <a:rPr lang="es-ES_tradnl" sz="2400" dirty="0" smtClean="0"/>
              <a:t>uno desarrolla </a:t>
            </a:r>
            <a:r>
              <a:rPr lang="es-ES_tradnl" sz="2400" dirty="0"/>
              <a:t>una intuición sobre cómo y dónde aplicar la creatividad y el conocimiento del dominio.</a:t>
            </a:r>
          </a:p>
          <a:p>
            <a:pPr>
              <a:buClr>
                <a:schemeClr val="accent2"/>
              </a:buClr>
              <a:buFont typeface="Wingdings" charset="2"/>
              <a:buChar char="v"/>
            </a:pPr>
            <a:endParaRPr lang="en-US" sz="2400" dirty="0" smtClean="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42</a:t>
            </a:fld>
            <a:endParaRPr lang="en-US" sz="1600" dirty="0"/>
          </a:p>
        </p:txBody>
      </p:sp>
    </p:spTree>
    <p:extLst>
      <p:ext uri="{BB962C8B-B14F-4D97-AF65-F5344CB8AC3E}">
        <p14:creationId xmlns:p14="http://schemas.microsoft.com/office/powerpoint/2010/main" val="637291919"/>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pPr fontAlgn="ctr"/>
            <a:r>
              <a:rPr lang="es-AR" sz="4400" b="1" dirty="0">
                <a:solidFill>
                  <a:srgbClr val="000000"/>
                </a:solidFill>
                <a:latin typeface="Arial Narrow" charset="0"/>
              </a:rPr>
              <a:t>MODULO </a:t>
            </a:r>
            <a:r>
              <a:rPr lang="es-AR" sz="4400" b="1" dirty="0" smtClean="0">
                <a:solidFill>
                  <a:srgbClr val="000000"/>
                </a:solidFill>
                <a:latin typeface="Arial Narrow" charset="0"/>
              </a:rPr>
              <a:t>3</a:t>
            </a:r>
            <a:br>
              <a:rPr lang="es-AR" sz="4400" b="1" dirty="0" smtClean="0">
                <a:solidFill>
                  <a:srgbClr val="000000"/>
                </a:solidFill>
                <a:latin typeface="Arial Narrow" charset="0"/>
              </a:rPr>
            </a:br>
            <a:r>
              <a:rPr lang="es-AR" sz="4400" b="1" dirty="0">
                <a:solidFill>
                  <a:srgbClr val="000000"/>
                </a:solidFill>
                <a:latin typeface="Arial Narrow" charset="0"/>
              </a:rPr>
              <a:t/>
            </a:r>
            <a:br>
              <a:rPr lang="es-AR" sz="4400" b="1" dirty="0">
                <a:solidFill>
                  <a:srgbClr val="000000"/>
                </a:solidFill>
                <a:latin typeface="Arial Narrow" charset="0"/>
              </a:rPr>
            </a:br>
            <a:r>
              <a:rPr lang="es-AR" sz="4400" dirty="0" smtClean="0">
                <a:solidFill>
                  <a:srgbClr val="000000"/>
                </a:solidFill>
                <a:latin typeface="Arial Narrow" charset="0"/>
              </a:rPr>
              <a:t>La </a:t>
            </a:r>
            <a:r>
              <a:rPr lang="es-AR" sz="4400" dirty="0">
                <a:solidFill>
                  <a:srgbClr val="000000"/>
                </a:solidFill>
                <a:latin typeface="Arial Narrow" charset="0"/>
              </a:rPr>
              <a:t>importancia de los datos y su </a:t>
            </a:r>
            <a:r>
              <a:rPr lang="es-AR" sz="4400" dirty="0" smtClean="0">
                <a:solidFill>
                  <a:srgbClr val="000000"/>
                </a:solidFill>
                <a:latin typeface="Arial Narrow" charset="0"/>
              </a:rPr>
              <a:t>análisis</a:t>
            </a:r>
            <a:endParaRPr lang="es-ES_tradnl" sz="4400" b="1" dirty="0">
              <a:solidFill>
                <a:srgbClr val="000000"/>
              </a:solidFill>
              <a:latin typeface="Arial Narrow" charset="0"/>
            </a:endParaRPr>
          </a:p>
        </p:txBody>
      </p:sp>
      <p:sp>
        <p:nvSpPr>
          <p:cNvPr id="3" name="CuadroTexto 2"/>
          <p:cNvSpPr txBox="1"/>
          <p:nvPr/>
        </p:nvSpPr>
        <p:spPr>
          <a:xfrm>
            <a:off x="1097280" y="6404562"/>
            <a:ext cx="4921347" cy="400110"/>
          </a:xfrm>
          <a:prstGeom prst="rect">
            <a:avLst/>
          </a:prstGeom>
          <a:noFill/>
        </p:spPr>
        <p:txBody>
          <a:bodyPr wrap="none" rtlCol="0">
            <a:spAutoFit/>
          </a:bodyPr>
          <a:lstStyle/>
          <a:p>
            <a:r>
              <a:rPr lang="es-ES" sz="2000" b="1" dirty="0">
                <a:solidFill>
                  <a:schemeClr val="bg1"/>
                </a:solidFill>
              </a:rPr>
              <a:t>Análisis de Datos en la </a:t>
            </a:r>
            <a:r>
              <a:rPr lang="es-ES" sz="2000" b="1" dirty="0" smtClean="0">
                <a:solidFill>
                  <a:schemeClr val="bg1"/>
                </a:solidFill>
              </a:rPr>
              <a:t>Comunicación </a:t>
            </a:r>
            <a:r>
              <a:rPr lang="es-ES" sz="2000" b="1" dirty="0">
                <a:solidFill>
                  <a:schemeClr val="bg1"/>
                </a:solidFill>
              </a:rPr>
              <a:t>D</a:t>
            </a:r>
            <a:r>
              <a:rPr lang="es-ES" sz="2000" b="1" dirty="0" smtClean="0">
                <a:solidFill>
                  <a:schemeClr val="bg1"/>
                </a:solidFill>
              </a:rPr>
              <a:t>igital</a:t>
            </a:r>
            <a:r>
              <a:rPr lang="es-ES_tradnl" sz="2000" dirty="0" smtClean="0">
                <a:solidFill>
                  <a:schemeClr val="bg1"/>
                </a:solidFill>
              </a:rPr>
              <a:t> </a:t>
            </a:r>
            <a:endParaRPr lang="en-US" sz="2000" dirty="0">
              <a:solidFill>
                <a:schemeClr val="bg1"/>
              </a:solidFill>
            </a:endParaRPr>
          </a:p>
        </p:txBody>
      </p:sp>
    </p:spTree>
    <p:extLst>
      <p:ext uri="{BB962C8B-B14F-4D97-AF65-F5344CB8AC3E}">
        <p14:creationId xmlns:p14="http://schemas.microsoft.com/office/powerpoint/2010/main" val="95695384"/>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44</a:t>
            </a:fld>
            <a:endParaRPr lang="en-US" sz="1600" dirty="0"/>
          </a:p>
        </p:txBody>
      </p:sp>
      <p:sp>
        <p:nvSpPr>
          <p:cNvPr id="8" name="Título 1"/>
          <p:cNvSpPr txBox="1">
            <a:spLocks/>
          </p:cNvSpPr>
          <p:nvPr/>
        </p:nvSpPr>
        <p:spPr>
          <a:xfrm>
            <a:off x="770399" y="595018"/>
            <a:ext cx="10325749" cy="84877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Introducción</a:t>
            </a:r>
            <a:endParaRPr lang="en-US" sz="4400" dirty="0"/>
          </a:p>
        </p:txBody>
      </p:sp>
      <p:sp>
        <p:nvSpPr>
          <p:cNvPr id="3" name="CuadroTexto 2"/>
          <p:cNvSpPr txBox="1"/>
          <p:nvPr/>
        </p:nvSpPr>
        <p:spPr>
          <a:xfrm>
            <a:off x="382771" y="1854684"/>
            <a:ext cx="11349154" cy="2831544"/>
          </a:xfrm>
          <a:prstGeom prst="rect">
            <a:avLst/>
          </a:prstGeom>
          <a:noFill/>
        </p:spPr>
        <p:txBody>
          <a:bodyPr wrap="square" rtlCol="0">
            <a:spAutoFit/>
          </a:bodyPr>
          <a:lstStyle/>
          <a:p>
            <a:pPr marL="342900" indent="-342900">
              <a:spcBef>
                <a:spcPts val="600"/>
              </a:spcBef>
              <a:spcAft>
                <a:spcPts val="600"/>
              </a:spcAft>
              <a:buFont typeface="Arial" charset="0"/>
              <a:buChar char="•"/>
            </a:pPr>
            <a:r>
              <a:rPr lang="es-ES_tradnl" sz="2400" dirty="0" smtClean="0"/>
              <a:t>En los </a:t>
            </a:r>
            <a:r>
              <a:rPr lang="es-ES_tradnl" sz="2400" dirty="0"/>
              <a:t>últimos quince años </a:t>
            </a:r>
            <a:r>
              <a:rPr lang="es-ES_tradnl" sz="2400" dirty="0" smtClean="0"/>
              <a:t>se </a:t>
            </a:r>
            <a:r>
              <a:rPr lang="es-ES_tradnl" sz="2400" dirty="0" smtClean="0"/>
              <a:t>han </a:t>
            </a:r>
            <a:r>
              <a:rPr lang="es-ES_tradnl" sz="2400" dirty="0"/>
              <a:t>visto grandes inversiones en infraestructura empresarial, que han mejorado la capacidad de recopilar datos en </a:t>
            </a:r>
            <a:r>
              <a:rPr lang="es-ES_tradnl" sz="2400" dirty="0" smtClean="0"/>
              <a:t>toda empresa/</a:t>
            </a:r>
            <a:r>
              <a:rPr lang="es-ES_tradnl" sz="2400" dirty="0" err="1" smtClean="0"/>
              <a:t>organizaci</a:t>
            </a:r>
            <a:r>
              <a:rPr lang="es-ES" sz="2400" dirty="0" err="1" smtClean="0"/>
              <a:t>ón</a:t>
            </a:r>
            <a:r>
              <a:rPr lang="es-ES_tradnl" sz="2400" dirty="0" smtClean="0"/>
              <a:t>. </a:t>
            </a:r>
          </a:p>
          <a:p>
            <a:pPr marL="342900" indent="-342900">
              <a:spcBef>
                <a:spcPts val="600"/>
              </a:spcBef>
              <a:spcAft>
                <a:spcPts val="600"/>
              </a:spcAft>
              <a:buFont typeface="Arial" charset="0"/>
              <a:buChar char="•"/>
            </a:pPr>
            <a:r>
              <a:rPr lang="es-ES_tradnl" sz="2400" dirty="0" smtClean="0"/>
              <a:t>Prácticamente </a:t>
            </a:r>
            <a:r>
              <a:rPr lang="es-ES_tradnl" sz="2400" dirty="0"/>
              <a:t>todos los aspectos del negocio ahora están abiertos a la recopilación de datos y, a menudo, incluso están </a:t>
            </a:r>
            <a:r>
              <a:rPr lang="es-ES_tradnl" sz="2400" i="1" dirty="0"/>
              <a:t>instrumentados</a:t>
            </a:r>
            <a:r>
              <a:rPr lang="es-ES_tradnl" sz="2400" dirty="0"/>
              <a:t> para </a:t>
            </a:r>
            <a:r>
              <a:rPr lang="es-ES_tradnl" sz="2400" dirty="0" smtClean="0"/>
              <a:t>esa </a:t>
            </a:r>
            <a:r>
              <a:rPr lang="es-ES_tradnl" sz="2400" dirty="0" err="1" smtClean="0"/>
              <a:t>extracci</a:t>
            </a:r>
            <a:r>
              <a:rPr lang="es-ES" sz="2400" dirty="0" err="1" smtClean="0"/>
              <a:t>ón</a:t>
            </a:r>
            <a:r>
              <a:rPr lang="es-ES_tradnl" sz="2400" dirty="0" smtClean="0"/>
              <a:t>: </a:t>
            </a:r>
            <a:r>
              <a:rPr lang="es-ES_tradnl" sz="2400" dirty="0"/>
              <a:t>operaciones, fabricación, gestión de la cadena de suministro, comportamiento del cliente, rendimiento de la campaña de marketing, procedimientos de flujo de trabajo, etc. </a:t>
            </a:r>
            <a:endParaRPr lang="es-ES_tradnl" sz="2400" dirty="0" smtClean="0"/>
          </a:p>
        </p:txBody>
      </p:sp>
    </p:spTree>
    <p:extLst>
      <p:ext uri="{BB962C8B-B14F-4D97-AF65-F5344CB8AC3E}">
        <p14:creationId xmlns:p14="http://schemas.microsoft.com/office/powerpoint/2010/main" val="569039574"/>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45</a:t>
            </a:fld>
            <a:endParaRPr lang="en-US" sz="1600" dirty="0"/>
          </a:p>
        </p:txBody>
      </p:sp>
      <p:sp>
        <p:nvSpPr>
          <p:cNvPr id="8" name="Título 1"/>
          <p:cNvSpPr txBox="1">
            <a:spLocks/>
          </p:cNvSpPr>
          <p:nvPr/>
        </p:nvSpPr>
        <p:spPr>
          <a:xfrm>
            <a:off x="770399" y="595018"/>
            <a:ext cx="10325749" cy="84877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Introducción</a:t>
            </a:r>
            <a:endParaRPr lang="en-US" sz="4400" dirty="0"/>
          </a:p>
        </p:txBody>
      </p:sp>
      <p:sp>
        <p:nvSpPr>
          <p:cNvPr id="3" name="CuadroTexto 2"/>
          <p:cNvSpPr txBox="1"/>
          <p:nvPr/>
        </p:nvSpPr>
        <p:spPr>
          <a:xfrm>
            <a:off x="382771" y="1854684"/>
            <a:ext cx="11349154" cy="2462213"/>
          </a:xfrm>
          <a:prstGeom prst="rect">
            <a:avLst/>
          </a:prstGeom>
          <a:noFill/>
        </p:spPr>
        <p:txBody>
          <a:bodyPr wrap="square" rtlCol="0">
            <a:spAutoFit/>
          </a:bodyPr>
          <a:lstStyle/>
          <a:p>
            <a:pPr marL="342900" indent="-342900">
              <a:spcBef>
                <a:spcPts val="600"/>
              </a:spcBef>
              <a:spcAft>
                <a:spcPts val="600"/>
              </a:spcAft>
              <a:buFont typeface="Arial" charset="0"/>
              <a:buChar char="•"/>
            </a:pPr>
            <a:r>
              <a:rPr lang="es-ES_tradnl" sz="2400" dirty="0"/>
              <a:t>Al mismo tiempo, la información ahora está ampliamente disponible sobre eventos externos como las tendencias del mercado, las noticias de la industria y los movimientos de los competidores. </a:t>
            </a:r>
            <a:endParaRPr lang="es-ES_tradnl" sz="2400" dirty="0" smtClean="0"/>
          </a:p>
          <a:p>
            <a:pPr marL="342900" indent="-342900">
              <a:spcBef>
                <a:spcPts val="600"/>
              </a:spcBef>
              <a:spcAft>
                <a:spcPts val="600"/>
              </a:spcAft>
              <a:buFont typeface="Arial" charset="0"/>
              <a:buChar char="•"/>
            </a:pPr>
            <a:r>
              <a:rPr lang="es-ES_tradnl" sz="2400" dirty="0" smtClean="0"/>
              <a:t>Esta </a:t>
            </a:r>
            <a:r>
              <a:rPr lang="es-ES_tradnl" sz="2400" dirty="0"/>
              <a:t>amplia disponibilidad de datos ha llevado a un creciente interés en los </a:t>
            </a:r>
            <a:r>
              <a:rPr lang="es-ES_tradnl" sz="2400" b="1" dirty="0"/>
              <a:t>métodos</a:t>
            </a:r>
            <a:r>
              <a:rPr lang="es-ES_tradnl" sz="2400" dirty="0"/>
              <a:t> </a:t>
            </a:r>
            <a:r>
              <a:rPr lang="es-ES_tradnl" sz="2400" b="1" dirty="0"/>
              <a:t>para extraer información útil</a:t>
            </a:r>
            <a:r>
              <a:rPr lang="es-ES_tradnl" sz="2400" dirty="0"/>
              <a:t> y conocimiento de los datos, el ámbito de la </a:t>
            </a:r>
            <a:r>
              <a:rPr lang="es-ES_tradnl" sz="2400" i="1" dirty="0"/>
              <a:t>ciencia de datos</a:t>
            </a:r>
            <a:r>
              <a:rPr lang="es-ES_tradnl" sz="2400" i="1" dirty="0" smtClean="0"/>
              <a:t>.</a:t>
            </a:r>
          </a:p>
        </p:txBody>
      </p:sp>
    </p:spTree>
    <p:extLst>
      <p:ext uri="{BB962C8B-B14F-4D97-AF65-F5344CB8AC3E}">
        <p14:creationId xmlns:p14="http://schemas.microsoft.com/office/powerpoint/2010/main" val="2034096967"/>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46</a:t>
            </a:fld>
            <a:endParaRPr lang="en-US" sz="1600" dirty="0"/>
          </a:p>
        </p:txBody>
      </p:sp>
      <p:sp>
        <p:nvSpPr>
          <p:cNvPr id="8" name="Título 1"/>
          <p:cNvSpPr txBox="1">
            <a:spLocks/>
          </p:cNvSpPr>
          <p:nvPr/>
        </p:nvSpPr>
        <p:spPr>
          <a:xfrm>
            <a:off x="770399" y="595018"/>
            <a:ext cx="10325749" cy="84877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Introducción</a:t>
            </a:r>
            <a:endParaRPr lang="en-US" sz="4400" dirty="0"/>
          </a:p>
        </p:txBody>
      </p:sp>
      <p:sp>
        <p:nvSpPr>
          <p:cNvPr id="3" name="CuadroTexto 2"/>
          <p:cNvSpPr txBox="1"/>
          <p:nvPr/>
        </p:nvSpPr>
        <p:spPr>
          <a:xfrm>
            <a:off x="382771" y="1854684"/>
            <a:ext cx="11349154" cy="3724096"/>
          </a:xfrm>
          <a:prstGeom prst="rect">
            <a:avLst/>
          </a:prstGeom>
          <a:noFill/>
        </p:spPr>
        <p:txBody>
          <a:bodyPr wrap="square" rtlCol="0">
            <a:spAutoFit/>
          </a:bodyPr>
          <a:lstStyle/>
          <a:p>
            <a:pPr marL="342900" indent="-342900">
              <a:spcBef>
                <a:spcPts val="600"/>
              </a:spcBef>
              <a:spcAft>
                <a:spcPts val="600"/>
              </a:spcAft>
              <a:buFont typeface="Arial" charset="0"/>
              <a:buChar char="•"/>
            </a:pPr>
            <a:r>
              <a:rPr lang="es-ES_tradnl" sz="2400" dirty="0"/>
              <a:t>Con grandes cantidades de datos ahora disponibles, las empresas en casi todas las industrias se centran en explotar los datos para obtener una ventaja competitiva. </a:t>
            </a:r>
            <a:endParaRPr lang="es-ES_tradnl" sz="2400" dirty="0" smtClean="0"/>
          </a:p>
          <a:p>
            <a:pPr marL="342900" indent="-342900">
              <a:spcBef>
                <a:spcPts val="600"/>
              </a:spcBef>
              <a:spcAft>
                <a:spcPts val="600"/>
              </a:spcAft>
              <a:buFont typeface="Arial" charset="0"/>
              <a:buChar char="•"/>
            </a:pPr>
            <a:r>
              <a:rPr lang="es-ES_tradnl" sz="2400" dirty="0" smtClean="0"/>
              <a:t>En </a:t>
            </a:r>
            <a:r>
              <a:rPr lang="es-ES_tradnl" sz="2400" dirty="0"/>
              <a:t>el pasado, las empresas podían emplear equipos de estadísticos, modeladores y analistas para explorar conjuntos de datos manualmente, pero el volumen y la variedad de datos han superado con creces la capacidad del análisis manual. </a:t>
            </a:r>
            <a:endParaRPr lang="es-ES_tradnl" sz="2400" dirty="0" smtClean="0"/>
          </a:p>
          <a:p>
            <a:pPr marL="342900" indent="-342900">
              <a:spcBef>
                <a:spcPts val="600"/>
              </a:spcBef>
              <a:spcAft>
                <a:spcPts val="600"/>
              </a:spcAft>
              <a:buFont typeface="Arial" charset="0"/>
              <a:buChar char="•"/>
            </a:pPr>
            <a:r>
              <a:rPr lang="es-ES_tradnl" sz="2400" dirty="0" smtClean="0"/>
              <a:t>Al </a:t>
            </a:r>
            <a:r>
              <a:rPr lang="es-ES_tradnl" sz="2400" dirty="0"/>
              <a:t>mismo tiempo, las computadoras se han vuelto mucho más potentes, las redes se han vuelto omnipresentes y se han desarrollado algoritmos que pueden conectar conjuntos de datos para permitir análisis más amplios y profundos de lo que era posible anteriormente. </a:t>
            </a:r>
          </a:p>
        </p:txBody>
      </p:sp>
    </p:spTree>
    <p:extLst>
      <p:ext uri="{BB962C8B-B14F-4D97-AF65-F5344CB8AC3E}">
        <p14:creationId xmlns:p14="http://schemas.microsoft.com/office/powerpoint/2010/main" val="71689622"/>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47</a:t>
            </a:fld>
            <a:endParaRPr lang="en-US" sz="1600" dirty="0"/>
          </a:p>
        </p:txBody>
      </p:sp>
      <p:sp>
        <p:nvSpPr>
          <p:cNvPr id="8" name="Título 1"/>
          <p:cNvSpPr txBox="1">
            <a:spLocks/>
          </p:cNvSpPr>
          <p:nvPr/>
        </p:nvSpPr>
        <p:spPr>
          <a:xfrm>
            <a:off x="770399" y="595018"/>
            <a:ext cx="10325749" cy="84877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Introducción</a:t>
            </a:r>
            <a:endParaRPr lang="en-US" sz="4400" dirty="0"/>
          </a:p>
        </p:txBody>
      </p:sp>
      <p:sp>
        <p:nvSpPr>
          <p:cNvPr id="3" name="CuadroTexto 2"/>
          <p:cNvSpPr txBox="1"/>
          <p:nvPr/>
        </p:nvSpPr>
        <p:spPr>
          <a:xfrm>
            <a:off x="382771" y="1854684"/>
            <a:ext cx="11349154" cy="3724096"/>
          </a:xfrm>
          <a:prstGeom prst="rect">
            <a:avLst/>
          </a:prstGeom>
          <a:noFill/>
        </p:spPr>
        <p:txBody>
          <a:bodyPr wrap="square" rtlCol="0">
            <a:spAutoFit/>
          </a:bodyPr>
          <a:lstStyle/>
          <a:p>
            <a:pPr marL="342900" indent="-342900">
              <a:spcBef>
                <a:spcPts val="600"/>
              </a:spcBef>
              <a:spcAft>
                <a:spcPts val="600"/>
              </a:spcAft>
              <a:buFont typeface="Arial" charset="0"/>
              <a:buChar char="•"/>
            </a:pPr>
            <a:r>
              <a:rPr lang="es-ES_tradnl" sz="2400" dirty="0"/>
              <a:t>La convergencia de estos fenómenos ha dado lugar a la aplicación comercial cada vez más generalizada de los principios de la ciencia de datos y las técnicas de minería de datos. </a:t>
            </a:r>
            <a:endParaRPr lang="es-ES_tradnl" sz="2400" dirty="0" smtClean="0"/>
          </a:p>
          <a:p>
            <a:pPr marL="342900" indent="-342900">
              <a:spcBef>
                <a:spcPts val="600"/>
              </a:spcBef>
              <a:spcAft>
                <a:spcPts val="600"/>
              </a:spcAft>
              <a:buFont typeface="Arial" charset="0"/>
              <a:buChar char="•"/>
            </a:pPr>
            <a:r>
              <a:rPr lang="es-ES_tradnl" sz="2400" dirty="0" smtClean="0"/>
              <a:t>Probablemente</a:t>
            </a:r>
            <a:r>
              <a:rPr lang="es-ES_tradnl" sz="2400" dirty="0"/>
              <a:t>, las aplicaciones más amplias de las técnicas de </a:t>
            </a:r>
            <a:r>
              <a:rPr lang="es-ES_tradnl" sz="2400" b="1" dirty="0"/>
              <a:t>minería de datos</a:t>
            </a:r>
            <a:r>
              <a:rPr lang="es-ES_tradnl" sz="2400" dirty="0"/>
              <a:t> se encuentran en el marketing para tareas como el marketing dirigido, la publicidad en línea y las recomendaciones para la venta cruzada</a:t>
            </a:r>
            <a:r>
              <a:rPr lang="es-ES_tradnl" sz="2400" dirty="0" smtClean="0"/>
              <a:t>.</a:t>
            </a:r>
          </a:p>
          <a:p>
            <a:pPr marL="342900" indent="-342900">
              <a:spcBef>
                <a:spcPts val="600"/>
              </a:spcBef>
              <a:spcAft>
                <a:spcPts val="600"/>
              </a:spcAft>
              <a:buFont typeface="Arial" charset="0"/>
              <a:buChar char="•"/>
            </a:pPr>
            <a:r>
              <a:rPr lang="es-ES_tradnl" sz="2400" dirty="0"/>
              <a:t>La minería de datos</a:t>
            </a:r>
            <a:r>
              <a:rPr lang="es-ES_tradnl" sz="2400" b="1" dirty="0"/>
              <a:t> </a:t>
            </a:r>
            <a:r>
              <a:rPr lang="es-ES_tradnl" sz="2400" dirty="0"/>
              <a:t>se utiliza para la gestión general de la relación con el cliente para analizar el comportamiento del cliente con el fin de gestionar la deserción y maximizar el valor esperado del cliente. </a:t>
            </a:r>
          </a:p>
        </p:txBody>
      </p:sp>
    </p:spTree>
    <p:extLst>
      <p:ext uri="{BB962C8B-B14F-4D97-AF65-F5344CB8AC3E}">
        <p14:creationId xmlns:p14="http://schemas.microsoft.com/office/powerpoint/2010/main" val="320058146"/>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48</a:t>
            </a:fld>
            <a:endParaRPr lang="en-US" sz="1600" dirty="0"/>
          </a:p>
        </p:txBody>
      </p:sp>
      <p:sp>
        <p:nvSpPr>
          <p:cNvPr id="8" name="Título 1"/>
          <p:cNvSpPr txBox="1">
            <a:spLocks/>
          </p:cNvSpPr>
          <p:nvPr/>
        </p:nvSpPr>
        <p:spPr>
          <a:xfrm>
            <a:off x="770399" y="595018"/>
            <a:ext cx="10325749" cy="84877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Introducción</a:t>
            </a:r>
            <a:endParaRPr lang="en-US" sz="4400" dirty="0"/>
          </a:p>
        </p:txBody>
      </p:sp>
      <p:sp>
        <p:nvSpPr>
          <p:cNvPr id="3" name="CuadroTexto 2"/>
          <p:cNvSpPr txBox="1"/>
          <p:nvPr/>
        </p:nvSpPr>
        <p:spPr>
          <a:xfrm>
            <a:off x="382771" y="1854684"/>
            <a:ext cx="11349154" cy="3877985"/>
          </a:xfrm>
          <a:prstGeom prst="rect">
            <a:avLst/>
          </a:prstGeom>
          <a:noFill/>
        </p:spPr>
        <p:txBody>
          <a:bodyPr wrap="square" rtlCol="0">
            <a:spAutoFit/>
          </a:bodyPr>
          <a:lstStyle/>
          <a:p>
            <a:pPr marL="342900" indent="-342900">
              <a:spcBef>
                <a:spcPts val="600"/>
              </a:spcBef>
              <a:spcAft>
                <a:spcPts val="600"/>
              </a:spcAft>
              <a:buFont typeface="Arial" charset="0"/>
              <a:buChar char="•"/>
            </a:pPr>
            <a:r>
              <a:rPr lang="es-ES_tradnl" sz="2400" dirty="0"/>
              <a:t>La industria financiera utiliza la minería de datos para la calificación y el comercio de crédito, y en operaciones a través de la detección de fraudes y la gestión de la fuerza laboral. </a:t>
            </a:r>
            <a:endParaRPr lang="es-ES_tradnl" sz="2400" dirty="0" smtClean="0"/>
          </a:p>
          <a:p>
            <a:pPr marL="342900" indent="-342900">
              <a:spcBef>
                <a:spcPts val="600"/>
              </a:spcBef>
              <a:spcAft>
                <a:spcPts val="600"/>
              </a:spcAft>
              <a:buFont typeface="Arial" charset="0"/>
              <a:buChar char="•"/>
            </a:pPr>
            <a:r>
              <a:rPr lang="es-ES_tradnl" sz="2400" dirty="0" smtClean="0"/>
              <a:t>Los </a:t>
            </a:r>
            <a:r>
              <a:rPr lang="es-ES_tradnl" sz="2400" dirty="0"/>
              <a:t>principales minoristas de </a:t>
            </a:r>
            <a:r>
              <a:rPr lang="es-ES_tradnl" sz="2400" dirty="0" err="1"/>
              <a:t>Walmart</a:t>
            </a:r>
            <a:r>
              <a:rPr lang="es-ES_tradnl" sz="2400" dirty="0"/>
              <a:t> a Amazon aplican la minería de datos en todas sus empresas, desde el marketing hasta la gestión de la cadena de suministro. </a:t>
            </a:r>
            <a:endParaRPr lang="es-ES_tradnl" sz="2400" dirty="0" smtClean="0"/>
          </a:p>
          <a:p>
            <a:pPr marL="342900" indent="-342900">
              <a:spcBef>
                <a:spcPts val="600"/>
              </a:spcBef>
              <a:spcAft>
                <a:spcPts val="600"/>
              </a:spcAft>
              <a:buFont typeface="Arial" charset="0"/>
              <a:buChar char="•"/>
            </a:pPr>
            <a:r>
              <a:rPr lang="es-ES_tradnl" sz="2400" dirty="0" smtClean="0"/>
              <a:t>Muchas </a:t>
            </a:r>
            <a:r>
              <a:rPr lang="es-ES_tradnl" sz="2400" dirty="0"/>
              <a:t>empresas se han diferenciado estratégicamente con la ciencia de datos, a veces hasta el punto de convertirse en empresas de minería de datos</a:t>
            </a:r>
            <a:r>
              <a:rPr lang="es-ES_tradnl" sz="2400" dirty="0" smtClean="0"/>
              <a:t>.</a:t>
            </a:r>
          </a:p>
          <a:p>
            <a:pPr marL="342900" indent="-342900">
              <a:spcBef>
                <a:spcPts val="600"/>
              </a:spcBef>
              <a:spcAft>
                <a:spcPts val="600"/>
              </a:spcAft>
              <a:buFont typeface="Arial" charset="0"/>
              <a:buChar char="•"/>
            </a:pPr>
            <a:r>
              <a:rPr lang="es-ES_tradnl" sz="2400" dirty="0" smtClean="0"/>
              <a:t>Hay </a:t>
            </a:r>
            <a:r>
              <a:rPr lang="es-ES_tradnl" sz="2400" dirty="0"/>
              <a:t>una estructura fundamental para el </a:t>
            </a:r>
            <a:r>
              <a:rPr lang="es-ES_tradnl" sz="2400" i="1" dirty="0"/>
              <a:t>pensamiento analítico de datos </a:t>
            </a:r>
            <a:r>
              <a:rPr lang="es-ES_tradnl" sz="2400" dirty="0"/>
              <a:t>y principios básicos que deben entenderse. </a:t>
            </a:r>
          </a:p>
        </p:txBody>
      </p:sp>
    </p:spTree>
    <p:extLst>
      <p:ext uri="{BB962C8B-B14F-4D97-AF65-F5344CB8AC3E}">
        <p14:creationId xmlns:p14="http://schemas.microsoft.com/office/powerpoint/2010/main" val="554188594"/>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49</a:t>
            </a:fld>
            <a:endParaRPr lang="en-US" sz="1600" dirty="0"/>
          </a:p>
        </p:txBody>
      </p:sp>
      <p:sp>
        <p:nvSpPr>
          <p:cNvPr id="8" name="Título 1"/>
          <p:cNvSpPr txBox="1">
            <a:spLocks/>
          </p:cNvSpPr>
          <p:nvPr/>
        </p:nvSpPr>
        <p:spPr>
          <a:xfrm>
            <a:off x="770399" y="595018"/>
            <a:ext cx="10325749" cy="84877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Introducción</a:t>
            </a:r>
            <a:endParaRPr lang="en-US" sz="4400" dirty="0"/>
          </a:p>
        </p:txBody>
      </p:sp>
      <p:sp>
        <p:nvSpPr>
          <p:cNvPr id="3" name="CuadroTexto 2"/>
          <p:cNvSpPr txBox="1"/>
          <p:nvPr/>
        </p:nvSpPr>
        <p:spPr>
          <a:xfrm>
            <a:off x="382771" y="1751166"/>
            <a:ext cx="11349154" cy="4247317"/>
          </a:xfrm>
          <a:prstGeom prst="rect">
            <a:avLst/>
          </a:prstGeom>
          <a:noFill/>
        </p:spPr>
        <p:txBody>
          <a:bodyPr wrap="square" rtlCol="0">
            <a:spAutoFit/>
          </a:bodyPr>
          <a:lstStyle/>
          <a:p>
            <a:pPr marL="342900" indent="-342900">
              <a:spcBef>
                <a:spcPts val="600"/>
              </a:spcBef>
              <a:spcAft>
                <a:spcPts val="600"/>
              </a:spcAft>
              <a:buFont typeface="Arial" charset="0"/>
              <a:buChar char="•"/>
            </a:pPr>
            <a:r>
              <a:rPr lang="es-ES_tradnl" sz="2400" dirty="0" smtClean="0"/>
              <a:t>Los </a:t>
            </a:r>
            <a:r>
              <a:rPr lang="es-ES_tradnl" sz="2400" dirty="0"/>
              <a:t>términos "ciencia de datos" y "minería de datos" a menudo se usan indistintamente, y el primero ha cobrado vida propia a medida que varios individuos y organizaciones intentan capitalizar la exageración actual que lo rodea. </a:t>
            </a:r>
            <a:endParaRPr lang="es-ES_tradnl" sz="2400" dirty="0" smtClean="0"/>
          </a:p>
          <a:p>
            <a:pPr marL="342900" indent="-342900">
              <a:spcBef>
                <a:spcPts val="600"/>
              </a:spcBef>
              <a:spcAft>
                <a:spcPts val="600"/>
              </a:spcAft>
              <a:buFont typeface="Arial" charset="0"/>
              <a:buChar char="•"/>
            </a:pPr>
            <a:r>
              <a:rPr lang="es-ES_tradnl" sz="2400" dirty="0" smtClean="0"/>
              <a:t>En </a:t>
            </a:r>
            <a:r>
              <a:rPr lang="es-ES_tradnl" sz="2400" dirty="0"/>
              <a:t>un nivel alto, la ciencia de datos es un conjunto de principios fundamentales que guían la extracción de conocimiento de los datos. </a:t>
            </a:r>
            <a:endParaRPr lang="es-ES_tradnl" sz="2400" dirty="0" smtClean="0"/>
          </a:p>
          <a:p>
            <a:pPr marL="342900" indent="-342900">
              <a:spcBef>
                <a:spcPts val="600"/>
              </a:spcBef>
              <a:spcAft>
                <a:spcPts val="600"/>
              </a:spcAft>
              <a:buFont typeface="Arial" charset="0"/>
              <a:buChar char="•"/>
            </a:pPr>
            <a:r>
              <a:rPr lang="es-ES_tradnl" sz="2400" dirty="0" smtClean="0"/>
              <a:t>La </a:t>
            </a:r>
            <a:r>
              <a:rPr lang="es-ES_tradnl" sz="2400" dirty="0"/>
              <a:t>minería de datos es la extracción de conocimiento de los datos, a través de tecnologías que incorporan estos principios</a:t>
            </a:r>
            <a:r>
              <a:rPr lang="es-ES_tradnl" sz="2400" dirty="0" smtClean="0"/>
              <a:t>.</a:t>
            </a:r>
          </a:p>
          <a:p>
            <a:pPr marL="342900" indent="-342900">
              <a:spcBef>
                <a:spcPts val="600"/>
              </a:spcBef>
              <a:spcAft>
                <a:spcPts val="600"/>
              </a:spcAft>
              <a:buFont typeface="Arial" charset="0"/>
              <a:buChar char="•"/>
            </a:pPr>
            <a:r>
              <a:rPr lang="es-ES_tradnl" sz="2400" dirty="0" smtClean="0"/>
              <a:t>Como </a:t>
            </a:r>
            <a:r>
              <a:rPr lang="es-ES_tradnl" sz="2400" dirty="0"/>
              <a:t>término, "ciencia de datos" a menudo se aplica de manera más amplia que el uso tradicional de "minería de datos", pero las técnicas de minería de datos proporcionan algunas de las ilustraciones más claras de los principios de la ciencia de datos</a:t>
            </a:r>
            <a:r>
              <a:rPr lang="es-ES_tradnl" sz="2400" dirty="0" smtClean="0"/>
              <a:t>.</a:t>
            </a:r>
          </a:p>
        </p:txBody>
      </p:sp>
    </p:spTree>
    <p:extLst>
      <p:ext uri="{BB962C8B-B14F-4D97-AF65-F5344CB8AC3E}">
        <p14:creationId xmlns:p14="http://schemas.microsoft.com/office/powerpoint/2010/main" val="76937156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pPr fontAlgn="b"/>
            <a:r>
              <a:rPr lang="es-ES" sz="4400" dirty="0" err="1" smtClean="0">
                <a:latin typeface="Arial" charset="0"/>
              </a:rPr>
              <a:t>Computer-mediated</a:t>
            </a:r>
            <a:r>
              <a:rPr lang="es-ES" sz="4400" dirty="0" smtClean="0">
                <a:latin typeface="Arial" charset="0"/>
              </a:rPr>
              <a:t> Data </a:t>
            </a:r>
            <a:r>
              <a:rPr lang="es-ES" sz="4400" dirty="0" err="1" smtClean="0">
                <a:latin typeface="Arial" charset="0"/>
              </a:rPr>
              <a:t>Analysis</a:t>
            </a:r>
            <a:r>
              <a:rPr lang="es-ES" sz="4400" dirty="0" smtClean="0">
                <a:latin typeface="Arial" charset="0"/>
              </a:rPr>
              <a:t> </a:t>
            </a:r>
            <a:endParaRPr lang="es-ES_tradnl" sz="4400" dirty="0">
              <a:latin typeface="Arial" charset="0"/>
            </a:endParaRPr>
          </a:p>
        </p:txBody>
      </p:sp>
      <p:sp>
        <p:nvSpPr>
          <p:cNvPr id="5" name="CuadroTexto 4"/>
          <p:cNvSpPr txBox="1"/>
          <p:nvPr/>
        </p:nvSpPr>
        <p:spPr>
          <a:xfrm>
            <a:off x="1097280" y="5120385"/>
            <a:ext cx="10302530" cy="1200329"/>
          </a:xfrm>
          <a:prstGeom prst="rect">
            <a:avLst/>
          </a:prstGeom>
          <a:noFill/>
        </p:spPr>
        <p:txBody>
          <a:bodyPr wrap="square" rtlCol="0">
            <a:spAutoFit/>
          </a:bodyPr>
          <a:lstStyle/>
          <a:p>
            <a:r>
              <a:rPr lang="en-US" sz="2400" dirty="0" err="1" smtClean="0"/>
              <a:t>Dra</a:t>
            </a:r>
            <a:r>
              <a:rPr lang="en-US" sz="2400" dirty="0" smtClean="0"/>
              <a:t>. Lorena Recalde</a:t>
            </a:r>
          </a:p>
          <a:p>
            <a:r>
              <a:rPr lang="es-ES" sz="2400" dirty="0" smtClean="0"/>
              <a:t>Universidad Casa Grande</a:t>
            </a:r>
          </a:p>
          <a:p>
            <a:r>
              <a:rPr lang="es-ES" sz="2400" dirty="0" smtClean="0"/>
              <a:t>Maestría de Comunicación Digital</a:t>
            </a:r>
            <a:endParaRPr lang="en-US" sz="2400" dirty="0"/>
          </a:p>
        </p:txBody>
      </p:sp>
      <p:sp>
        <p:nvSpPr>
          <p:cNvPr id="3" name="CuadroTexto 2"/>
          <p:cNvSpPr txBox="1"/>
          <p:nvPr/>
        </p:nvSpPr>
        <p:spPr>
          <a:xfrm>
            <a:off x="1097280" y="4495552"/>
            <a:ext cx="4921347" cy="400110"/>
          </a:xfrm>
          <a:prstGeom prst="rect">
            <a:avLst/>
          </a:prstGeom>
          <a:noFill/>
        </p:spPr>
        <p:txBody>
          <a:bodyPr wrap="none" rtlCol="0">
            <a:spAutoFit/>
          </a:bodyPr>
          <a:lstStyle/>
          <a:p>
            <a:r>
              <a:rPr lang="es-ES" sz="2000" b="1" dirty="0"/>
              <a:t>Análisis de Datos en la </a:t>
            </a:r>
            <a:r>
              <a:rPr lang="es-ES" sz="2000" b="1" dirty="0" smtClean="0"/>
              <a:t>Comunicación </a:t>
            </a:r>
            <a:r>
              <a:rPr lang="es-ES" sz="2000" b="1" dirty="0"/>
              <a:t>D</a:t>
            </a:r>
            <a:r>
              <a:rPr lang="es-ES" sz="2000" b="1" dirty="0" smtClean="0"/>
              <a:t>igital</a:t>
            </a:r>
            <a:r>
              <a:rPr lang="es-ES_tradnl" sz="2000" dirty="0" smtClean="0"/>
              <a:t> </a:t>
            </a:r>
            <a:endParaRPr lang="en-US" sz="2000" dirty="0"/>
          </a:p>
        </p:txBody>
      </p:sp>
    </p:spTree>
    <p:extLst>
      <p:ext uri="{BB962C8B-B14F-4D97-AF65-F5344CB8AC3E}">
        <p14:creationId xmlns:p14="http://schemas.microsoft.com/office/powerpoint/2010/main" val="441353845"/>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50</a:t>
            </a:fld>
            <a:endParaRPr lang="en-US" sz="1600" dirty="0"/>
          </a:p>
        </p:txBody>
      </p:sp>
      <p:sp>
        <p:nvSpPr>
          <p:cNvPr id="8" name="Título 1"/>
          <p:cNvSpPr txBox="1">
            <a:spLocks/>
          </p:cNvSpPr>
          <p:nvPr/>
        </p:nvSpPr>
        <p:spPr>
          <a:xfrm>
            <a:off x="615124" y="215455"/>
            <a:ext cx="10325749" cy="84877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Example: Hurricane Frances</a:t>
            </a:r>
          </a:p>
        </p:txBody>
      </p:sp>
      <p:sp>
        <p:nvSpPr>
          <p:cNvPr id="3" name="CuadroTexto 2"/>
          <p:cNvSpPr txBox="1"/>
          <p:nvPr/>
        </p:nvSpPr>
        <p:spPr>
          <a:xfrm>
            <a:off x="172528" y="1121956"/>
            <a:ext cx="11714671" cy="5509200"/>
          </a:xfrm>
          <a:prstGeom prst="rect">
            <a:avLst/>
          </a:prstGeom>
          <a:noFill/>
        </p:spPr>
        <p:txBody>
          <a:bodyPr wrap="square" rtlCol="0">
            <a:spAutoFit/>
          </a:bodyPr>
          <a:lstStyle/>
          <a:p>
            <a:pPr marL="342900" indent="-342900">
              <a:spcBef>
                <a:spcPts val="600"/>
              </a:spcBef>
              <a:spcAft>
                <a:spcPts val="600"/>
              </a:spcAft>
              <a:buFont typeface="Arial" charset="0"/>
              <a:buChar char="•"/>
            </a:pPr>
            <a:r>
              <a:rPr lang="es-ES_tradnl" sz="2400" dirty="0"/>
              <a:t>Considere un ejemplo de una historia del New York Times de 2004: </a:t>
            </a:r>
            <a:endParaRPr lang="es-ES_tradnl" sz="2400" dirty="0" smtClean="0"/>
          </a:p>
          <a:p>
            <a:pPr marL="342900" indent="-342900">
              <a:spcBef>
                <a:spcPts val="600"/>
              </a:spcBef>
              <a:spcAft>
                <a:spcPts val="600"/>
              </a:spcAft>
              <a:buFont typeface="Arial" charset="0"/>
              <a:buChar char="•"/>
            </a:pPr>
            <a:r>
              <a:rPr lang="es-ES_tradnl" sz="2400" dirty="0"/>
              <a:t>E</a:t>
            </a:r>
            <a:r>
              <a:rPr lang="es-ES_tradnl" sz="2400" dirty="0" smtClean="0"/>
              <a:t>l </a:t>
            </a:r>
            <a:r>
              <a:rPr lang="es-ES_tradnl" sz="2400" dirty="0"/>
              <a:t>huracán </a:t>
            </a:r>
            <a:r>
              <a:rPr lang="es-ES_tradnl" sz="2400" dirty="0" err="1"/>
              <a:t>Frances</a:t>
            </a:r>
            <a:r>
              <a:rPr lang="es-ES_tradnl" sz="2400" dirty="0"/>
              <a:t> estaba en camino, atravesando el Caribe, amenazando con un golpe directo en la costa atlántica de Florida. Los residentes llegaron a un terreno más alto, pero muy lejos, en </a:t>
            </a:r>
            <a:r>
              <a:rPr lang="es-ES_tradnl" sz="2400" dirty="0" err="1"/>
              <a:t>Bentonville</a:t>
            </a:r>
            <a:r>
              <a:rPr lang="es-ES_tradnl" sz="2400" dirty="0"/>
              <a:t>, Arkansas, los ejecutivos de Wal-Mart </a:t>
            </a:r>
            <a:r>
              <a:rPr lang="es-ES_tradnl" sz="2400" dirty="0" err="1"/>
              <a:t>Stores</a:t>
            </a:r>
            <a:r>
              <a:rPr lang="es-ES_tradnl" sz="2400" dirty="0"/>
              <a:t> decidieron que la situación ofrecía una gran oportunidad para una de sus nuevas armas basadas en datos ... la tecnología predictiva. </a:t>
            </a:r>
            <a:endParaRPr lang="es-ES_tradnl" sz="2400" dirty="0" smtClean="0"/>
          </a:p>
          <a:p>
            <a:pPr marL="342900" indent="-342900">
              <a:spcBef>
                <a:spcPts val="600"/>
              </a:spcBef>
              <a:spcAft>
                <a:spcPts val="600"/>
              </a:spcAft>
              <a:buFont typeface="Arial" charset="0"/>
              <a:buChar char="•"/>
            </a:pPr>
            <a:r>
              <a:rPr lang="es-ES_tradnl" sz="2400" dirty="0" smtClean="0"/>
              <a:t>Una </a:t>
            </a:r>
            <a:r>
              <a:rPr lang="es-ES_tradnl" sz="2400" dirty="0"/>
              <a:t>semana antes de la llegada de la tormenta, Linda M. </a:t>
            </a:r>
            <a:r>
              <a:rPr lang="es-ES_tradnl" sz="2400" dirty="0" err="1"/>
              <a:t>Dillman</a:t>
            </a:r>
            <a:r>
              <a:rPr lang="es-ES_tradnl" sz="2400" dirty="0"/>
              <a:t>, directora de información de Wal-Mart, presionó a su personal para que hiciera pronósticos basados ​​en lo que sucedió cuando el huracán Charley golpeó varias semanas antes. </a:t>
            </a:r>
            <a:r>
              <a:rPr lang="es-ES_tradnl" sz="2400" dirty="0" smtClean="0"/>
              <a:t>Respaldada </a:t>
            </a:r>
            <a:r>
              <a:rPr lang="es-ES_tradnl" sz="2400" dirty="0"/>
              <a:t>por los billones de bytes de historial de compradores que se almacenan en el almacén de datos de Wal-Mart, sintió que la compañía podría "comenzar a predecir lo que sucederá, en lugar de esperar a que suceda", como lo expresó. (</a:t>
            </a:r>
            <a:r>
              <a:rPr lang="es-ES_tradnl" sz="2400" dirty="0" err="1"/>
              <a:t>Hays</a:t>
            </a:r>
            <a:r>
              <a:rPr lang="es-ES_tradnl" sz="2400" dirty="0"/>
              <a:t>, 2004) </a:t>
            </a:r>
          </a:p>
          <a:p>
            <a:pPr marL="342900" indent="-342900">
              <a:spcBef>
                <a:spcPts val="600"/>
              </a:spcBef>
              <a:spcAft>
                <a:spcPts val="600"/>
              </a:spcAft>
              <a:buFont typeface="Arial" charset="0"/>
              <a:buChar char="•"/>
            </a:pPr>
            <a:r>
              <a:rPr lang="es-ES_tradnl" sz="2400" dirty="0"/>
              <a:t>Considere por qué la predicción basada en datos podría ser útil en este escenario</a:t>
            </a:r>
            <a:r>
              <a:rPr lang="es-ES_tradnl" sz="2400" dirty="0" smtClean="0"/>
              <a:t>.</a:t>
            </a:r>
            <a:endParaRPr lang="es-ES_tradnl" sz="2400" dirty="0"/>
          </a:p>
        </p:txBody>
      </p:sp>
    </p:spTree>
    <p:extLst>
      <p:ext uri="{BB962C8B-B14F-4D97-AF65-F5344CB8AC3E}">
        <p14:creationId xmlns:p14="http://schemas.microsoft.com/office/powerpoint/2010/main" val="1108451749"/>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51</a:t>
            </a:fld>
            <a:endParaRPr lang="en-US" sz="1600" dirty="0"/>
          </a:p>
        </p:txBody>
      </p:sp>
      <p:sp>
        <p:nvSpPr>
          <p:cNvPr id="8" name="Título 1"/>
          <p:cNvSpPr txBox="1">
            <a:spLocks/>
          </p:cNvSpPr>
          <p:nvPr/>
        </p:nvSpPr>
        <p:spPr>
          <a:xfrm>
            <a:off x="770399" y="595018"/>
            <a:ext cx="10325749" cy="84877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Example: Hurricane Frances</a:t>
            </a:r>
          </a:p>
        </p:txBody>
      </p:sp>
      <p:sp>
        <p:nvSpPr>
          <p:cNvPr id="3" name="CuadroTexto 2"/>
          <p:cNvSpPr txBox="1"/>
          <p:nvPr/>
        </p:nvSpPr>
        <p:spPr>
          <a:xfrm>
            <a:off x="382771" y="1751166"/>
            <a:ext cx="11349154" cy="3354765"/>
          </a:xfrm>
          <a:prstGeom prst="rect">
            <a:avLst/>
          </a:prstGeom>
          <a:noFill/>
        </p:spPr>
        <p:txBody>
          <a:bodyPr wrap="square" rtlCol="0">
            <a:spAutoFit/>
          </a:bodyPr>
          <a:lstStyle/>
          <a:p>
            <a:pPr marL="342900" indent="-342900">
              <a:spcBef>
                <a:spcPts val="600"/>
              </a:spcBef>
              <a:spcAft>
                <a:spcPts val="600"/>
              </a:spcAft>
              <a:buFont typeface="Arial" charset="0"/>
              <a:buChar char="•"/>
            </a:pPr>
            <a:r>
              <a:rPr lang="es-ES_tradnl" sz="2400" dirty="0" smtClean="0"/>
              <a:t>Puede </a:t>
            </a:r>
            <a:r>
              <a:rPr lang="es-ES_tradnl" sz="2400" dirty="0"/>
              <a:t>ser útil predecir que las personas en el camino del huracán comprarían más agua embotellada. Tal vez, pero este punto parece un poco obvio, y ¿por qué necesitaríamos ciencia de datos para descubrirlo? </a:t>
            </a:r>
            <a:endParaRPr lang="es-ES_tradnl" sz="2400" dirty="0" smtClean="0"/>
          </a:p>
          <a:p>
            <a:pPr marL="342900" indent="-342900">
              <a:spcBef>
                <a:spcPts val="600"/>
              </a:spcBef>
              <a:spcAft>
                <a:spcPts val="600"/>
              </a:spcAft>
              <a:buFont typeface="Arial" charset="0"/>
              <a:buChar char="•"/>
            </a:pPr>
            <a:r>
              <a:rPr lang="es-ES_tradnl" sz="2400" dirty="0" smtClean="0"/>
              <a:t>Puede </a:t>
            </a:r>
            <a:r>
              <a:rPr lang="es-ES_tradnl" sz="2400" dirty="0"/>
              <a:t>ser útil proyectar la cantidad de aumento en las ventas debido al huracán, para garantizar que los </a:t>
            </a:r>
            <a:r>
              <a:rPr lang="es-ES_tradnl" sz="2400" dirty="0" smtClean="0"/>
              <a:t>locales Wal-Mart </a:t>
            </a:r>
            <a:r>
              <a:rPr lang="es-ES_tradnl" sz="2400" dirty="0"/>
              <a:t>estén debidamente abastecidos. </a:t>
            </a:r>
            <a:endParaRPr lang="es-ES_tradnl" sz="2400" dirty="0" smtClean="0"/>
          </a:p>
          <a:p>
            <a:pPr marL="342900" indent="-342900">
              <a:spcBef>
                <a:spcPts val="600"/>
              </a:spcBef>
              <a:spcAft>
                <a:spcPts val="600"/>
              </a:spcAft>
              <a:buFont typeface="Arial" charset="0"/>
              <a:buChar char="•"/>
            </a:pPr>
            <a:r>
              <a:rPr lang="es-ES_tradnl" sz="2400" dirty="0" smtClean="0"/>
              <a:t>Quizás </a:t>
            </a:r>
            <a:r>
              <a:rPr lang="es-ES_tradnl" sz="2400" dirty="0"/>
              <a:t>extraer los datos podría revelar que un DVD en particular se agotó en el camino del huracán, pero tal vez se agotó esa semana en </a:t>
            </a:r>
            <a:r>
              <a:rPr lang="es-ES_tradnl" sz="2400" dirty="0" err="1"/>
              <a:t>Wal-Marts</a:t>
            </a:r>
            <a:r>
              <a:rPr lang="es-ES_tradnl" sz="2400" dirty="0"/>
              <a:t> en todo el país, no solo donde era inminente el aterrizaje del huracán. </a:t>
            </a:r>
            <a:endParaRPr lang="es-ES_tradnl" sz="2400" dirty="0" smtClean="0"/>
          </a:p>
        </p:txBody>
      </p:sp>
    </p:spTree>
    <p:extLst>
      <p:ext uri="{BB962C8B-B14F-4D97-AF65-F5344CB8AC3E}">
        <p14:creationId xmlns:p14="http://schemas.microsoft.com/office/powerpoint/2010/main" val="1519117401"/>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52</a:t>
            </a:fld>
            <a:endParaRPr lang="en-US" sz="1600" dirty="0"/>
          </a:p>
        </p:txBody>
      </p:sp>
      <p:sp>
        <p:nvSpPr>
          <p:cNvPr id="8" name="Título 1"/>
          <p:cNvSpPr txBox="1">
            <a:spLocks/>
          </p:cNvSpPr>
          <p:nvPr/>
        </p:nvSpPr>
        <p:spPr>
          <a:xfrm>
            <a:off x="770399" y="595018"/>
            <a:ext cx="10325749" cy="84877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Example: Hurricane Frances</a:t>
            </a:r>
          </a:p>
        </p:txBody>
      </p:sp>
      <p:sp>
        <p:nvSpPr>
          <p:cNvPr id="3" name="CuadroTexto 2"/>
          <p:cNvSpPr txBox="1"/>
          <p:nvPr/>
        </p:nvSpPr>
        <p:spPr>
          <a:xfrm>
            <a:off x="382771" y="1751166"/>
            <a:ext cx="11349154" cy="4031873"/>
          </a:xfrm>
          <a:prstGeom prst="rect">
            <a:avLst/>
          </a:prstGeom>
          <a:noFill/>
        </p:spPr>
        <p:txBody>
          <a:bodyPr wrap="square" rtlCol="0">
            <a:spAutoFit/>
          </a:bodyPr>
          <a:lstStyle/>
          <a:p>
            <a:pPr marL="342900" indent="-342900">
              <a:spcBef>
                <a:spcPts val="600"/>
              </a:spcBef>
              <a:spcAft>
                <a:spcPts val="600"/>
              </a:spcAft>
              <a:buFont typeface="Arial" charset="0"/>
              <a:buChar char="•"/>
            </a:pPr>
            <a:r>
              <a:rPr lang="es-ES_tradnl" sz="2400" dirty="0"/>
              <a:t>La predicción podría ser algo útil, pero probablemente sea más general de lo que pretendía la Sra. </a:t>
            </a:r>
            <a:r>
              <a:rPr lang="es-ES_tradnl" sz="2400" dirty="0" err="1"/>
              <a:t>Dillman</a:t>
            </a:r>
            <a:r>
              <a:rPr lang="es-ES_tradnl" sz="2400" dirty="0"/>
              <a:t>. </a:t>
            </a:r>
            <a:endParaRPr lang="es-ES_tradnl" sz="2400" dirty="0" smtClean="0"/>
          </a:p>
          <a:p>
            <a:pPr marL="342900" indent="-342900">
              <a:spcBef>
                <a:spcPts val="600"/>
              </a:spcBef>
              <a:spcAft>
                <a:spcPts val="600"/>
              </a:spcAft>
              <a:buFont typeface="Arial" charset="0"/>
              <a:buChar char="•"/>
            </a:pPr>
            <a:r>
              <a:rPr lang="es-ES_tradnl" sz="2400" dirty="0" smtClean="0"/>
              <a:t>Sería </a:t>
            </a:r>
            <a:r>
              <a:rPr lang="es-ES_tradnl" sz="2400" dirty="0"/>
              <a:t>más valioso descubrir patrones debido al huracán que no eran obvios. </a:t>
            </a:r>
            <a:endParaRPr lang="es-ES_tradnl" sz="2400" dirty="0" smtClean="0"/>
          </a:p>
          <a:p>
            <a:pPr marL="342900" indent="-342900">
              <a:spcBef>
                <a:spcPts val="600"/>
              </a:spcBef>
              <a:spcAft>
                <a:spcPts val="600"/>
              </a:spcAft>
              <a:buFont typeface="Arial" charset="0"/>
              <a:buChar char="•"/>
            </a:pPr>
            <a:r>
              <a:rPr lang="es-ES_tradnl" sz="2400" dirty="0" smtClean="0"/>
              <a:t>Para </a:t>
            </a:r>
            <a:r>
              <a:rPr lang="es-ES_tradnl" sz="2400" dirty="0"/>
              <a:t>hacer esto, los analistas podrían examinar el enorme volumen de datos de Wal-Mart de situaciones similares anteriores (como el huracán Charley) para identificar una demanda local inusual de productos. </a:t>
            </a:r>
            <a:endParaRPr lang="es-ES_tradnl" sz="2400" dirty="0" smtClean="0"/>
          </a:p>
          <a:p>
            <a:pPr marL="342900" indent="-342900">
              <a:spcBef>
                <a:spcPts val="600"/>
              </a:spcBef>
              <a:spcAft>
                <a:spcPts val="600"/>
              </a:spcAft>
              <a:buFont typeface="Arial" charset="0"/>
              <a:buChar char="•"/>
            </a:pPr>
            <a:r>
              <a:rPr lang="es-ES_tradnl" sz="2400" dirty="0" smtClean="0"/>
              <a:t>A </a:t>
            </a:r>
            <a:r>
              <a:rPr lang="es-ES_tradnl" sz="2400" dirty="0"/>
              <a:t>partir de tales patrones, la compañía podría anticipar una demanda inusual de productos y aumentar el stock a las tiendas antes de la llegada del huracán. </a:t>
            </a:r>
            <a:endParaRPr lang="es-ES_tradnl" sz="2400" dirty="0" smtClean="0"/>
          </a:p>
          <a:p>
            <a:pPr marL="342900" indent="-342900">
              <a:spcBef>
                <a:spcPts val="600"/>
              </a:spcBef>
              <a:spcAft>
                <a:spcPts val="600"/>
              </a:spcAft>
              <a:buFont typeface="Arial" charset="0"/>
              <a:buChar char="•"/>
            </a:pPr>
            <a:r>
              <a:rPr lang="es-ES_tradnl" sz="2400" dirty="0" smtClean="0"/>
              <a:t>De </a:t>
            </a:r>
            <a:r>
              <a:rPr lang="es-ES_tradnl" sz="2400" dirty="0"/>
              <a:t>hecho, eso es lo que sucedió. </a:t>
            </a:r>
            <a:endParaRPr lang="es-ES_tradnl" sz="2400" dirty="0" smtClean="0"/>
          </a:p>
        </p:txBody>
      </p:sp>
    </p:spTree>
    <p:extLst>
      <p:ext uri="{BB962C8B-B14F-4D97-AF65-F5344CB8AC3E}">
        <p14:creationId xmlns:p14="http://schemas.microsoft.com/office/powerpoint/2010/main" val="200840303"/>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53</a:t>
            </a:fld>
            <a:endParaRPr lang="en-US" sz="1600" dirty="0"/>
          </a:p>
        </p:txBody>
      </p:sp>
      <p:sp>
        <p:nvSpPr>
          <p:cNvPr id="8" name="Título 1"/>
          <p:cNvSpPr txBox="1">
            <a:spLocks/>
          </p:cNvSpPr>
          <p:nvPr/>
        </p:nvSpPr>
        <p:spPr>
          <a:xfrm>
            <a:off x="770399" y="595018"/>
            <a:ext cx="10325749" cy="84877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Example: Hurricane Frances</a:t>
            </a:r>
          </a:p>
        </p:txBody>
      </p:sp>
      <p:sp>
        <p:nvSpPr>
          <p:cNvPr id="3" name="CuadroTexto 2"/>
          <p:cNvSpPr txBox="1"/>
          <p:nvPr/>
        </p:nvSpPr>
        <p:spPr>
          <a:xfrm>
            <a:off x="641567" y="1751166"/>
            <a:ext cx="6128202" cy="4308872"/>
          </a:xfrm>
          <a:prstGeom prst="rect">
            <a:avLst/>
          </a:prstGeom>
          <a:noFill/>
        </p:spPr>
        <p:txBody>
          <a:bodyPr wrap="square" rtlCol="0">
            <a:spAutoFit/>
          </a:bodyPr>
          <a:lstStyle/>
          <a:p>
            <a:pPr marL="342900" indent="-342900">
              <a:spcBef>
                <a:spcPts val="600"/>
              </a:spcBef>
              <a:spcAft>
                <a:spcPts val="600"/>
              </a:spcAft>
              <a:buFont typeface="Arial" charset="0"/>
              <a:buChar char="•"/>
            </a:pPr>
            <a:r>
              <a:rPr lang="es-ES_tradnl" sz="2400" dirty="0"/>
              <a:t>El New York Times (</a:t>
            </a:r>
            <a:r>
              <a:rPr lang="es-ES_tradnl" sz="2400" dirty="0" err="1"/>
              <a:t>Hays</a:t>
            </a:r>
            <a:r>
              <a:rPr lang="es-ES_tradnl" sz="2400" dirty="0"/>
              <a:t>, 2004) informó que: “... los expertos extrajeron los datos y descubrieron que las tiendas necesitarían ciertos productos, y no solo las linternas habituales. </a:t>
            </a:r>
            <a:endParaRPr lang="es-ES_tradnl" sz="2400" dirty="0" smtClean="0"/>
          </a:p>
          <a:p>
            <a:pPr marL="342900" indent="-342900">
              <a:spcBef>
                <a:spcPts val="600"/>
              </a:spcBef>
              <a:spcAft>
                <a:spcPts val="600"/>
              </a:spcAft>
              <a:buFont typeface="Arial" charset="0"/>
              <a:buChar char="•"/>
            </a:pPr>
            <a:r>
              <a:rPr lang="es-ES_tradnl" sz="2400" dirty="0" smtClean="0"/>
              <a:t>"</a:t>
            </a:r>
            <a:r>
              <a:rPr lang="es-ES_tradnl" sz="2400" dirty="0"/>
              <a:t>No sabíamos en el pasado que las Pop-</a:t>
            </a:r>
            <a:r>
              <a:rPr lang="es-ES_tradnl" sz="2400" dirty="0" err="1"/>
              <a:t>Tarts</a:t>
            </a:r>
            <a:r>
              <a:rPr lang="es-ES_tradnl" sz="2400" dirty="0"/>
              <a:t> de fresa aumentan las ventas, como siete veces su tasa de ventas normal, antes de un huracán", dijo </a:t>
            </a:r>
            <a:r>
              <a:rPr lang="es-ES_tradnl" sz="2400" dirty="0" err="1"/>
              <a:t>Dillman</a:t>
            </a:r>
            <a:r>
              <a:rPr lang="es-ES_tradnl" sz="2400" dirty="0"/>
              <a:t> en una entrevista reciente. "Y el artículo más vendido antes del huracán fue la cerveza</a:t>
            </a:r>
            <a:r>
              <a:rPr lang="es-ES_tradnl" sz="2400" dirty="0" smtClean="0"/>
              <a:t>".</a:t>
            </a:r>
            <a:endParaRPr lang="es-ES_tradnl" sz="2400" dirty="0"/>
          </a:p>
        </p:txBody>
      </p:sp>
      <p:pic>
        <p:nvPicPr>
          <p:cNvPr id="4" name="Imagen 3"/>
          <p:cNvPicPr>
            <a:picLocks noChangeAspect="1"/>
          </p:cNvPicPr>
          <p:nvPr/>
        </p:nvPicPr>
        <p:blipFill>
          <a:blip r:embed="rId3"/>
          <a:stretch>
            <a:fillRect/>
          </a:stretch>
        </p:blipFill>
        <p:spPr>
          <a:xfrm>
            <a:off x="7915801" y="759995"/>
            <a:ext cx="3276600" cy="4953000"/>
          </a:xfrm>
          <a:prstGeom prst="rect">
            <a:avLst/>
          </a:prstGeom>
        </p:spPr>
      </p:pic>
    </p:spTree>
    <p:extLst>
      <p:ext uri="{BB962C8B-B14F-4D97-AF65-F5344CB8AC3E}">
        <p14:creationId xmlns:p14="http://schemas.microsoft.com/office/powerpoint/2010/main" val="1400895529"/>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54</a:t>
            </a:fld>
            <a:endParaRPr lang="en-US" sz="1600" dirty="0"/>
          </a:p>
        </p:txBody>
      </p:sp>
      <p:sp>
        <p:nvSpPr>
          <p:cNvPr id="8" name="Título 1"/>
          <p:cNvSpPr txBox="1">
            <a:spLocks/>
          </p:cNvSpPr>
          <p:nvPr/>
        </p:nvSpPr>
        <p:spPr>
          <a:xfrm>
            <a:off x="770399" y="595018"/>
            <a:ext cx="10325749" cy="84877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Example: Predicting Customer Churn</a:t>
            </a:r>
          </a:p>
        </p:txBody>
      </p:sp>
      <p:sp>
        <p:nvSpPr>
          <p:cNvPr id="3" name="CuadroTexto 2"/>
          <p:cNvSpPr txBox="1"/>
          <p:nvPr/>
        </p:nvSpPr>
        <p:spPr>
          <a:xfrm>
            <a:off x="641566" y="1751166"/>
            <a:ext cx="10713377" cy="4247317"/>
          </a:xfrm>
          <a:prstGeom prst="rect">
            <a:avLst/>
          </a:prstGeom>
          <a:noFill/>
        </p:spPr>
        <p:txBody>
          <a:bodyPr wrap="square" rtlCol="0">
            <a:spAutoFit/>
          </a:bodyPr>
          <a:lstStyle/>
          <a:p>
            <a:pPr marL="342900" indent="-342900">
              <a:spcBef>
                <a:spcPts val="600"/>
              </a:spcBef>
              <a:spcAft>
                <a:spcPts val="600"/>
              </a:spcAft>
              <a:buFont typeface="Arial" charset="0"/>
              <a:buChar char="•"/>
            </a:pPr>
            <a:r>
              <a:rPr lang="es-ES_tradnl" sz="2400" dirty="0"/>
              <a:t>¿Cómo se realizan estos análisis de datos? </a:t>
            </a:r>
            <a:endParaRPr lang="es-ES_tradnl" sz="2400" dirty="0" smtClean="0"/>
          </a:p>
          <a:p>
            <a:pPr marL="342900" indent="-342900">
              <a:spcBef>
                <a:spcPts val="600"/>
              </a:spcBef>
              <a:spcAft>
                <a:spcPts val="600"/>
              </a:spcAft>
              <a:buFont typeface="Arial" charset="0"/>
              <a:buChar char="•"/>
            </a:pPr>
            <a:r>
              <a:rPr lang="es-ES_tradnl" sz="2400" dirty="0" smtClean="0"/>
              <a:t>Considere </a:t>
            </a:r>
            <a:r>
              <a:rPr lang="es-ES_tradnl" sz="2400" dirty="0"/>
              <a:t>un segundo escenario </a:t>
            </a:r>
            <a:r>
              <a:rPr lang="es-ES_tradnl" sz="2400" dirty="0" smtClean="0"/>
              <a:t>más </a:t>
            </a:r>
            <a:r>
              <a:rPr lang="es-ES_tradnl" sz="2400" dirty="0"/>
              <a:t>típico y cómo podría tratarse desde una perspectiva de datos. </a:t>
            </a:r>
            <a:endParaRPr lang="es-ES_tradnl" sz="2400" dirty="0" smtClean="0"/>
          </a:p>
          <a:p>
            <a:pPr marL="342900" indent="-342900">
              <a:spcBef>
                <a:spcPts val="600"/>
              </a:spcBef>
              <a:spcAft>
                <a:spcPts val="600"/>
              </a:spcAft>
              <a:buFont typeface="Arial" charset="0"/>
              <a:buChar char="•"/>
            </a:pPr>
            <a:r>
              <a:rPr lang="es-ES_tradnl" sz="2400" dirty="0" smtClean="0"/>
              <a:t>Suponga </a:t>
            </a:r>
            <a:r>
              <a:rPr lang="es-ES_tradnl" sz="2400" dirty="0"/>
              <a:t>que acaba de obtener un gran trabajo </a:t>
            </a:r>
            <a:r>
              <a:rPr lang="es-ES_tradnl" sz="2400" dirty="0" smtClean="0"/>
              <a:t>en anal</a:t>
            </a:r>
            <a:r>
              <a:rPr lang="es-ES" sz="2400" dirty="0" err="1" smtClean="0"/>
              <a:t>ítica</a:t>
            </a:r>
            <a:r>
              <a:rPr lang="es-ES" sz="2400" dirty="0" smtClean="0"/>
              <a:t> </a:t>
            </a:r>
            <a:r>
              <a:rPr lang="es-ES_tradnl" sz="2400" dirty="0" smtClean="0"/>
              <a:t>con </a:t>
            </a:r>
            <a:r>
              <a:rPr lang="es-ES_tradnl" sz="2400" dirty="0" err="1"/>
              <a:t>MegaTelCo</a:t>
            </a:r>
            <a:r>
              <a:rPr lang="es-ES_tradnl" sz="2400" dirty="0"/>
              <a:t>, una de las firmas de telecomunicaciones más grandes de los Estados Unidos. Están teniendo un gran problema con la retención de clientes en su negocio inalámbrico. </a:t>
            </a:r>
            <a:endParaRPr lang="es-ES_tradnl" sz="2400" dirty="0" smtClean="0"/>
          </a:p>
          <a:p>
            <a:pPr marL="342900" indent="-342900">
              <a:spcBef>
                <a:spcPts val="600"/>
              </a:spcBef>
              <a:spcAft>
                <a:spcPts val="600"/>
              </a:spcAft>
              <a:buFont typeface="Arial" charset="0"/>
              <a:buChar char="•"/>
            </a:pPr>
            <a:r>
              <a:rPr lang="es-ES_tradnl" sz="2400" dirty="0" smtClean="0"/>
              <a:t>En </a:t>
            </a:r>
            <a:r>
              <a:rPr lang="es-ES_tradnl" sz="2400" dirty="0"/>
              <a:t>la región del Atlántico medio, el 20% de los clientes de teléfonos celulares se van cuando vencen sus contratos, y cada vez es más difícil adquirir nuevos clientes. </a:t>
            </a:r>
          </a:p>
        </p:txBody>
      </p:sp>
    </p:spTree>
    <p:extLst>
      <p:ext uri="{BB962C8B-B14F-4D97-AF65-F5344CB8AC3E}">
        <p14:creationId xmlns:p14="http://schemas.microsoft.com/office/powerpoint/2010/main" val="214292790"/>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55</a:t>
            </a:fld>
            <a:endParaRPr lang="en-US" sz="1600" dirty="0"/>
          </a:p>
        </p:txBody>
      </p:sp>
      <p:sp>
        <p:nvSpPr>
          <p:cNvPr id="8" name="Título 1"/>
          <p:cNvSpPr txBox="1">
            <a:spLocks/>
          </p:cNvSpPr>
          <p:nvPr/>
        </p:nvSpPr>
        <p:spPr>
          <a:xfrm>
            <a:off x="770399" y="595018"/>
            <a:ext cx="10325749" cy="84877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Example: Predicting Customer Churn</a:t>
            </a:r>
          </a:p>
        </p:txBody>
      </p:sp>
      <p:sp>
        <p:nvSpPr>
          <p:cNvPr id="3" name="CuadroTexto 2"/>
          <p:cNvSpPr txBox="1"/>
          <p:nvPr/>
        </p:nvSpPr>
        <p:spPr>
          <a:xfrm>
            <a:off x="641566" y="1751166"/>
            <a:ext cx="10713377" cy="3508653"/>
          </a:xfrm>
          <a:prstGeom prst="rect">
            <a:avLst/>
          </a:prstGeom>
          <a:noFill/>
        </p:spPr>
        <p:txBody>
          <a:bodyPr wrap="square" rtlCol="0">
            <a:spAutoFit/>
          </a:bodyPr>
          <a:lstStyle/>
          <a:p>
            <a:pPr marL="342900" indent="-342900">
              <a:spcBef>
                <a:spcPts val="600"/>
              </a:spcBef>
              <a:spcAft>
                <a:spcPts val="600"/>
              </a:spcAft>
              <a:buFont typeface="Arial" charset="0"/>
              <a:buChar char="•"/>
            </a:pPr>
            <a:r>
              <a:rPr lang="es-ES_tradnl" sz="2400" dirty="0"/>
              <a:t>Dado que el mercado de teléfonos celulares ahora está saturado, el enorme crecimiento en el mercado inalámbrico se ha reducido. </a:t>
            </a:r>
            <a:endParaRPr lang="es-ES_tradnl" sz="2400" dirty="0" smtClean="0"/>
          </a:p>
          <a:p>
            <a:pPr marL="342900" indent="-342900">
              <a:spcBef>
                <a:spcPts val="600"/>
              </a:spcBef>
              <a:spcAft>
                <a:spcPts val="600"/>
              </a:spcAft>
              <a:buFont typeface="Arial" charset="0"/>
              <a:buChar char="•"/>
            </a:pPr>
            <a:r>
              <a:rPr lang="es-ES_tradnl" sz="2400" dirty="0" smtClean="0"/>
              <a:t>Las </a:t>
            </a:r>
            <a:r>
              <a:rPr lang="es-ES_tradnl" sz="2400" dirty="0"/>
              <a:t>compañías de comunicaciones ahora están involucradas en batallas para atraer a los clientes de cada </a:t>
            </a:r>
            <a:r>
              <a:rPr lang="es-ES_tradnl" sz="2400" dirty="0" smtClean="0"/>
              <a:t>uno, </a:t>
            </a:r>
            <a:r>
              <a:rPr lang="es-ES_tradnl" sz="2400" dirty="0"/>
              <a:t>mientras retienen los suyos. </a:t>
            </a:r>
            <a:endParaRPr lang="es-ES_tradnl" sz="2400" dirty="0" smtClean="0"/>
          </a:p>
          <a:p>
            <a:pPr marL="342900" indent="-342900">
              <a:spcBef>
                <a:spcPts val="600"/>
              </a:spcBef>
              <a:spcAft>
                <a:spcPts val="600"/>
              </a:spcAft>
              <a:buFont typeface="Arial" charset="0"/>
              <a:buChar char="•"/>
            </a:pPr>
            <a:r>
              <a:rPr lang="es-ES_tradnl" sz="2400" dirty="0" smtClean="0"/>
              <a:t>Los </a:t>
            </a:r>
            <a:r>
              <a:rPr lang="es-ES_tradnl" sz="2400" dirty="0"/>
              <a:t>clientes que cambian de una compañía a otra se llaman </a:t>
            </a:r>
            <a:r>
              <a:rPr lang="es-ES_tradnl" sz="2400" i="1" dirty="0"/>
              <a:t>abandono</a:t>
            </a:r>
            <a:r>
              <a:rPr lang="es-ES_tradnl" sz="2400" dirty="0"/>
              <a:t>, y es costoso en general: una compañía debe gastar en incentivos para atraer a un cliente, mientras que otra compañía pierde ingresos cuando el cliente se va. </a:t>
            </a:r>
            <a:endParaRPr lang="es-ES_tradnl" sz="2400" dirty="0" smtClean="0"/>
          </a:p>
          <a:p>
            <a:pPr marL="342900" indent="-342900">
              <a:spcBef>
                <a:spcPts val="600"/>
              </a:spcBef>
              <a:spcAft>
                <a:spcPts val="600"/>
              </a:spcAft>
              <a:buFont typeface="Arial" charset="0"/>
              <a:buChar char="•"/>
            </a:pPr>
            <a:r>
              <a:rPr lang="es-ES_tradnl" sz="2400" dirty="0" smtClean="0"/>
              <a:t>Le </a:t>
            </a:r>
            <a:r>
              <a:rPr lang="es-ES_tradnl" sz="2400" dirty="0"/>
              <a:t>han llamado para ayudar a comprender el problema y para idear una solución. </a:t>
            </a:r>
            <a:endParaRPr lang="es-ES_tradnl" sz="2400" dirty="0" smtClean="0"/>
          </a:p>
        </p:txBody>
      </p:sp>
    </p:spTree>
    <p:extLst>
      <p:ext uri="{BB962C8B-B14F-4D97-AF65-F5344CB8AC3E}">
        <p14:creationId xmlns:p14="http://schemas.microsoft.com/office/powerpoint/2010/main" val="1426986417"/>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56</a:t>
            </a:fld>
            <a:endParaRPr lang="en-US" sz="1600" dirty="0"/>
          </a:p>
        </p:txBody>
      </p:sp>
      <p:sp>
        <p:nvSpPr>
          <p:cNvPr id="8" name="Título 1"/>
          <p:cNvSpPr txBox="1">
            <a:spLocks/>
          </p:cNvSpPr>
          <p:nvPr/>
        </p:nvSpPr>
        <p:spPr>
          <a:xfrm>
            <a:off x="770399" y="595018"/>
            <a:ext cx="10325749" cy="84877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Example: Predicting Customer Churn</a:t>
            </a:r>
          </a:p>
        </p:txBody>
      </p:sp>
      <p:sp>
        <p:nvSpPr>
          <p:cNvPr id="3" name="CuadroTexto 2"/>
          <p:cNvSpPr txBox="1"/>
          <p:nvPr/>
        </p:nvSpPr>
        <p:spPr>
          <a:xfrm>
            <a:off x="641566" y="1751166"/>
            <a:ext cx="10713377" cy="3354765"/>
          </a:xfrm>
          <a:prstGeom prst="rect">
            <a:avLst/>
          </a:prstGeom>
          <a:noFill/>
        </p:spPr>
        <p:txBody>
          <a:bodyPr wrap="square" rtlCol="0">
            <a:spAutoFit/>
          </a:bodyPr>
          <a:lstStyle/>
          <a:p>
            <a:pPr marL="342900" indent="-342900">
              <a:spcBef>
                <a:spcPts val="600"/>
              </a:spcBef>
              <a:spcAft>
                <a:spcPts val="600"/>
              </a:spcAft>
              <a:buFont typeface="Arial" charset="0"/>
              <a:buChar char="•"/>
            </a:pPr>
            <a:r>
              <a:rPr lang="es-ES_tradnl" sz="2400" dirty="0"/>
              <a:t>Atraer nuevos clientes es mucho más costoso que retener a los existentes, por lo que se asigna una buena cantidad de presupuesto de marketing para evitar </a:t>
            </a:r>
            <a:r>
              <a:rPr lang="es-ES_tradnl" sz="2400" dirty="0" smtClean="0"/>
              <a:t>el abandono. </a:t>
            </a:r>
          </a:p>
          <a:p>
            <a:pPr marL="342900" indent="-342900">
              <a:spcBef>
                <a:spcPts val="600"/>
              </a:spcBef>
              <a:spcAft>
                <a:spcPts val="600"/>
              </a:spcAft>
              <a:buFont typeface="Arial" charset="0"/>
              <a:buChar char="•"/>
            </a:pPr>
            <a:r>
              <a:rPr lang="es-ES_tradnl" sz="2400" dirty="0" smtClean="0"/>
              <a:t>El </a:t>
            </a:r>
            <a:r>
              <a:rPr lang="es-ES_tradnl" sz="2400" dirty="0"/>
              <a:t>marketing ya ha diseñado una oferta especial de retención. Su tarea es idear un plan preciso, paso a paso, sobre cómo el equipo de ciencia de datos debe utilizar los vastos recursos de datos de </a:t>
            </a:r>
            <a:r>
              <a:rPr lang="es-ES_tradnl" sz="2400" dirty="0" err="1"/>
              <a:t>MegaTelCo</a:t>
            </a:r>
            <a:r>
              <a:rPr lang="es-ES_tradnl" sz="2400" dirty="0"/>
              <a:t> para decidir </a:t>
            </a:r>
            <a:r>
              <a:rPr lang="es-ES_tradnl" sz="2400" dirty="0" smtClean="0"/>
              <a:t>a qué </a:t>
            </a:r>
            <a:r>
              <a:rPr lang="es-ES_tradnl" sz="2400" dirty="0"/>
              <a:t>clientes deben ofrecer el acuerdo de retención especial antes de la expiración de sus contratos. </a:t>
            </a:r>
            <a:endParaRPr lang="es-ES_tradnl" sz="2400" dirty="0" smtClean="0"/>
          </a:p>
          <a:p>
            <a:pPr marL="342900" indent="-342900">
              <a:spcBef>
                <a:spcPts val="600"/>
              </a:spcBef>
              <a:spcAft>
                <a:spcPts val="600"/>
              </a:spcAft>
              <a:buFont typeface="Arial" charset="0"/>
              <a:buChar char="•"/>
            </a:pPr>
            <a:r>
              <a:rPr lang="es-ES_tradnl" sz="2400" dirty="0" smtClean="0"/>
              <a:t>Piense </a:t>
            </a:r>
            <a:r>
              <a:rPr lang="es-ES_tradnl" sz="2400" dirty="0"/>
              <a:t>cuidadosamente sobre qué datos podría usar y cómo se usarían. </a:t>
            </a:r>
          </a:p>
        </p:txBody>
      </p:sp>
    </p:spTree>
    <p:extLst>
      <p:ext uri="{BB962C8B-B14F-4D97-AF65-F5344CB8AC3E}">
        <p14:creationId xmlns:p14="http://schemas.microsoft.com/office/powerpoint/2010/main" val="605804007"/>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57</a:t>
            </a:fld>
            <a:endParaRPr lang="en-US" sz="1600" dirty="0"/>
          </a:p>
        </p:txBody>
      </p:sp>
      <p:sp>
        <p:nvSpPr>
          <p:cNvPr id="8" name="Título 1"/>
          <p:cNvSpPr txBox="1">
            <a:spLocks/>
          </p:cNvSpPr>
          <p:nvPr/>
        </p:nvSpPr>
        <p:spPr>
          <a:xfrm>
            <a:off x="770399" y="595018"/>
            <a:ext cx="10325749" cy="84877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Example: Predicting Customer Churn</a:t>
            </a:r>
          </a:p>
        </p:txBody>
      </p:sp>
      <p:sp>
        <p:nvSpPr>
          <p:cNvPr id="3" name="CuadroTexto 2"/>
          <p:cNvSpPr txBox="1"/>
          <p:nvPr/>
        </p:nvSpPr>
        <p:spPr>
          <a:xfrm>
            <a:off x="641566" y="1751166"/>
            <a:ext cx="10713377" cy="4247317"/>
          </a:xfrm>
          <a:prstGeom prst="rect">
            <a:avLst/>
          </a:prstGeom>
          <a:noFill/>
        </p:spPr>
        <p:txBody>
          <a:bodyPr wrap="square" rtlCol="0">
            <a:spAutoFit/>
          </a:bodyPr>
          <a:lstStyle/>
          <a:p>
            <a:pPr marL="342900" indent="-342900">
              <a:spcBef>
                <a:spcPts val="600"/>
              </a:spcBef>
              <a:spcAft>
                <a:spcPts val="600"/>
              </a:spcAft>
              <a:buFont typeface="Arial" charset="0"/>
              <a:buChar char="•"/>
            </a:pPr>
            <a:r>
              <a:rPr lang="es-ES_tradnl" sz="2400" dirty="0"/>
              <a:t>Específicamente, ¿cómo debería </a:t>
            </a:r>
            <a:r>
              <a:rPr lang="es-ES_tradnl" sz="2400" dirty="0" err="1"/>
              <a:t>MegaTelCo</a:t>
            </a:r>
            <a:r>
              <a:rPr lang="es-ES_tradnl" sz="2400" dirty="0"/>
              <a:t> elegir un conjunto de clientes para recibir su oferta con el fin de reducir mejor </a:t>
            </a:r>
            <a:r>
              <a:rPr lang="es-ES_tradnl" sz="2400" dirty="0" smtClean="0"/>
              <a:t>el abandono para </a:t>
            </a:r>
            <a:r>
              <a:rPr lang="es-ES_tradnl" sz="2400" dirty="0"/>
              <a:t>un presupuesto de incentivo particular? </a:t>
            </a:r>
            <a:endParaRPr lang="es-ES_tradnl" sz="2400" dirty="0" smtClean="0"/>
          </a:p>
          <a:p>
            <a:pPr marL="342900" indent="-342900">
              <a:spcBef>
                <a:spcPts val="600"/>
              </a:spcBef>
              <a:spcAft>
                <a:spcPts val="600"/>
              </a:spcAft>
              <a:buFont typeface="Arial" charset="0"/>
              <a:buChar char="•"/>
            </a:pPr>
            <a:r>
              <a:rPr lang="es-ES_tradnl" sz="2400" dirty="0" smtClean="0"/>
              <a:t>Responder </a:t>
            </a:r>
            <a:r>
              <a:rPr lang="es-ES_tradnl" sz="2400" dirty="0"/>
              <a:t>esta pregunta es mucho más complicado de lo que parece inicialmente. </a:t>
            </a:r>
            <a:endParaRPr lang="es-ES_tradnl" sz="2400" dirty="0" smtClean="0"/>
          </a:p>
          <a:p>
            <a:pPr marL="342900" indent="-342900">
              <a:spcBef>
                <a:spcPts val="600"/>
              </a:spcBef>
              <a:spcAft>
                <a:spcPts val="600"/>
              </a:spcAft>
              <a:buFont typeface="Arial" charset="0"/>
              <a:buChar char="•"/>
            </a:pPr>
            <a:endParaRPr lang="es-ES_tradnl" sz="2400" dirty="0"/>
          </a:p>
          <a:p>
            <a:pPr marL="342900" indent="-342900">
              <a:spcBef>
                <a:spcPts val="600"/>
              </a:spcBef>
              <a:spcAft>
                <a:spcPts val="600"/>
              </a:spcAft>
              <a:buFont typeface="Arial" charset="0"/>
              <a:buChar char="•"/>
            </a:pPr>
            <a:r>
              <a:rPr lang="es-ES_tradnl" sz="2400" dirty="0"/>
              <a:t>En realidad, la retención de clientes ha sido un uso importante de las tecnologías de minería de datos, especialmente en negocios de telecomunicaciones y finanzas. Estos, en general, fueron algunos de los primeros y más amplios en adoptar las tecnologías de minería de datos.</a:t>
            </a:r>
          </a:p>
        </p:txBody>
      </p:sp>
    </p:spTree>
    <p:extLst>
      <p:ext uri="{BB962C8B-B14F-4D97-AF65-F5344CB8AC3E}">
        <p14:creationId xmlns:p14="http://schemas.microsoft.com/office/powerpoint/2010/main" val="1097403472"/>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pPr fontAlgn="ctr"/>
            <a:r>
              <a:rPr lang="es-AR" sz="4400" b="1" dirty="0">
                <a:solidFill>
                  <a:srgbClr val="000000"/>
                </a:solidFill>
                <a:latin typeface="Arial Narrow" charset="0"/>
              </a:rPr>
              <a:t>MODULO </a:t>
            </a:r>
            <a:r>
              <a:rPr lang="es-AR" sz="4400" b="1" dirty="0" smtClean="0">
                <a:solidFill>
                  <a:srgbClr val="000000"/>
                </a:solidFill>
                <a:latin typeface="Arial Narrow" charset="0"/>
              </a:rPr>
              <a:t>4</a:t>
            </a:r>
            <a:br>
              <a:rPr lang="es-AR" sz="4400" b="1" dirty="0" smtClean="0">
                <a:solidFill>
                  <a:srgbClr val="000000"/>
                </a:solidFill>
                <a:latin typeface="Arial Narrow" charset="0"/>
              </a:rPr>
            </a:br>
            <a:r>
              <a:rPr lang="es-AR" sz="4400" b="1" dirty="0" smtClean="0">
                <a:solidFill>
                  <a:srgbClr val="000000"/>
                </a:solidFill>
                <a:latin typeface="Arial Narrow" charset="0"/>
              </a:rPr>
              <a:t/>
            </a:r>
            <a:br>
              <a:rPr lang="es-AR" sz="4400" b="1" dirty="0" smtClean="0">
                <a:solidFill>
                  <a:srgbClr val="000000"/>
                </a:solidFill>
                <a:latin typeface="Arial Narrow" charset="0"/>
              </a:rPr>
            </a:br>
            <a:r>
              <a:rPr lang="es-ES" sz="4400" dirty="0">
                <a:solidFill>
                  <a:srgbClr val="000000"/>
                </a:solidFill>
                <a:latin typeface="Arial Narrow" charset="0"/>
              </a:rPr>
              <a:t>La abundancia de los datos </a:t>
            </a:r>
            <a:r>
              <a:rPr lang="es-ES" sz="4400" dirty="0" smtClean="0">
                <a:solidFill>
                  <a:srgbClr val="000000"/>
                </a:solidFill>
                <a:latin typeface="Arial Narrow" charset="0"/>
              </a:rPr>
              <a:t>y </a:t>
            </a:r>
            <a:r>
              <a:rPr lang="es-ES" sz="4400" dirty="0">
                <a:solidFill>
                  <a:srgbClr val="000000"/>
                </a:solidFill>
                <a:latin typeface="Arial Narrow" charset="0"/>
              </a:rPr>
              <a:t>su </a:t>
            </a:r>
            <a:r>
              <a:rPr lang="es-ES" sz="4400" dirty="0" smtClean="0">
                <a:solidFill>
                  <a:srgbClr val="000000"/>
                </a:solidFill>
                <a:latin typeface="Arial Narrow" charset="0"/>
              </a:rPr>
              <a:t>consecuencia</a:t>
            </a:r>
            <a:endParaRPr lang="es-ES_tradnl" sz="4400" b="1" dirty="0">
              <a:solidFill>
                <a:srgbClr val="000000"/>
              </a:solidFill>
              <a:latin typeface="Arial Narrow" charset="0"/>
            </a:endParaRPr>
          </a:p>
        </p:txBody>
      </p:sp>
      <p:sp>
        <p:nvSpPr>
          <p:cNvPr id="3" name="CuadroTexto 2"/>
          <p:cNvSpPr txBox="1"/>
          <p:nvPr/>
        </p:nvSpPr>
        <p:spPr>
          <a:xfrm>
            <a:off x="1097280" y="6404562"/>
            <a:ext cx="4921347" cy="400110"/>
          </a:xfrm>
          <a:prstGeom prst="rect">
            <a:avLst/>
          </a:prstGeom>
          <a:noFill/>
        </p:spPr>
        <p:txBody>
          <a:bodyPr wrap="none" rtlCol="0">
            <a:spAutoFit/>
          </a:bodyPr>
          <a:lstStyle/>
          <a:p>
            <a:r>
              <a:rPr lang="es-ES" sz="2000" b="1" dirty="0">
                <a:solidFill>
                  <a:schemeClr val="bg1"/>
                </a:solidFill>
              </a:rPr>
              <a:t>Análisis de Datos en la </a:t>
            </a:r>
            <a:r>
              <a:rPr lang="es-ES" sz="2000" b="1" dirty="0" smtClean="0">
                <a:solidFill>
                  <a:schemeClr val="bg1"/>
                </a:solidFill>
              </a:rPr>
              <a:t>Comunicación </a:t>
            </a:r>
            <a:r>
              <a:rPr lang="es-ES" sz="2000" b="1" dirty="0">
                <a:solidFill>
                  <a:schemeClr val="bg1"/>
                </a:solidFill>
              </a:rPr>
              <a:t>D</a:t>
            </a:r>
            <a:r>
              <a:rPr lang="es-ES" sz="2000" b="1" dirty="0" smtClean="0">
                <a:solidFill>
                  <a:schemeClr val="bg1"/>
                </a:solidFill>
              </a:rPr>
              <a:t>igital</a:t>
            </a:r>
            <a:r>
              <a:rPr lang="es-ES_tradnl" sz="2000" dirty="0" smtClean="0">
                <a:solidFill>
                  <a:schemeClr val="bg1"/>
                </a:solidFill>
              </a:rPr>
              <a:t> </a:t>
            </a:r>
            <a:endParaRPr lang="en-US" sz="2000" dirty="0">
              <a:solidFill>
                <a:schemeClr val="bg1"/>
              </a:solidFill>
            </a:endParaRPr>
          </a:p>
        </p:txBody>
      </p:sp>
    </p:spTree>
    <p:extLst>
      <p:ext uri="{BB962C8B-B14F-4D97-AF65-F5344CB8AC3E}">
        <p14:creationId xmlns:p14="http://schemas.microsoft.com/office/powerpoint/2010/main" val="1036213570"/>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59</a:t>
            </a:fld>
            <a:endParaRPr lang="en-US" sz="1600" dirty="0"/>
          </a:p>
        </p:txBody>
      </p:sp>
      <p:sp>
        <p:nvSpPr>
          <p:cNvPr id="8" name="Título 1"/>
          <p:cNvSpPr txBox="1">
            <a:spLocks/>
          </p:cNvSpPr>
          <p:nvPr/>
        </p:nvSpPr>
        <p:spPr>
          <a:xfrm>
            <a:off x="770399" y="595018"/>
            <a:ext cx="10325749" cy="84877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Introducción</a:t>
            </a:r>
            <a:endParaRPr lang="en-US" sz="4400" dirty="0"/>
          </a:p>
        </p:txBody>
      </p:sp>
      <p:sp>
        <p:nvSpPr>
          <p:cNvPr id="3" name="CuadroTexto 2"/>
          <p:cNvSpPr txBox="1"/>
          <p:nvPr/>
        </p:nvSpPr>
        <p:spPr>
          <a:xfrm>
            <a:off x="382771" y="1854684"/>
            <a:ext cx="5805377" cy="3785652"/>
          </a:xfrm>
          <a:prstGeom prst="rect">
            <a:avLst/>
          </a:prstGeom>
          <a:noFill/>
        </p:spPr>
        <p:txBody>
          <a:bodyPr wrap="square" rtlCol="0">
            <a:spAutoFit/>
          </a:bodyPr>
          <a:lstStyle/>
          <a:p>
            <a:pPr marL="342900" indent="-342900">
              <a:spcBef>
                <a:spcPts val="600"/>
              </a:spcBef>
              <a:spcAft>
                <a:spcPts val="600"/>
              </a:spcAft>
              <a:buFont typeface="Arial" charset="0"/>
              <a:buChar char="•"/>
            </a:pPr>
            <a:r>
              <a:rPr lang="es-ES_tradnl" sz="2400" dirty="0"/>
              <a:t>En la primavera de 2014, un profesor que dirigía un nuevo centro de análisis de datos en una de las principales universidades del Reino Unido le dijo a una audiencia reunida para descubrir más sobre </a:t>
            </a:r>
            <a:r>
              <a:rPr lang="es-ES_tradnl" sz="2400" dirty="0" err="1"/>
              <a:t>big</a:t>
            </a:r>
            <a:r>
              <a:rPr lang="es-ES_tradnl" sz="2400" dirty="0"/>
              <a:t> data que si toda la información que existía se imprimiera en papel A4, sería una pila tan alta que se extendería hasta Júpiter y regresaría siete veces. Para </a:t>
            </a:r>
            <a:r>
              <a:rPr lang="es-ES_tradnl" sz="2400" dirty="0" smtClean="0"/>
              <a:t>el 2019, </a:t>
            </a:r>
            <a:r>
              <a:rPr lang="es-ES_tradnl" sz="2400" dirty="0"/>
              <a:t>la cifra </a:t>
            </a:r>
            <a:r>
              <a:rPr lang="es-ES_tradnl" sz="2400" dirty="0" smtClean="0"/>
              <a:t>es mucho </a:t>
            </a:r>
            <a:r>
              <a:rPr lang="es-ES_tradnl" sz="2400" dirty="0"/>
              <a:t>más </a:t>
            </a:r>
            <a:r>
              <a:rPr lang="es-ES_tradnl" sz="2400" dirty="0" smtClean="0"/>
              <a:t>alta... </a:t>
            </a:r>
            <a:endParaRPr lang="es-ES_tradnl" sz="2400" dirty="0" smtClean="0"/>
          </a:p>
        </p:txBody>
      </p:sp>
      <p:pic>
        <p:nvPicPr>
          <p:cNvPr id="4" name="Imagen 3"/>
          <p:cNvPicPr>
            <a:picLocks noChangeAspect="1"/>
          </p:cNvPicPr>
          <p:nvPr/>
        </p:nvPicPr>
        <p:blipFill>
          <a:blip r:embed="rId3"/>
          <a:stretch>
            <a:fillRect/>
          </a:stretch>
        </p:blipFill>
        <p:spPr>
          <a:xfrm>
            <a:off x="6592482" y="1854684"/>
            <a:ext cx="5092700" cy="3556000"/>
          </a:xfrm>
          <a:prstGeom prst="rect">
            <a:avLst/>
          </a:prstGeom>
        </p:spPr>
      </p:pic>
    </p:spTree>
    <p:extLst>
      <p:ext uri="{BB962C8B-B14F-4D97-AF65-F5344CB8AC3E}">
        <p14:creationId xmlns:p14="http://schemas.microsoft.com/office/powerpoint/2010/main" val="166926645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a:t>
            </a:fld>
            <a:endParaRPr lang="en-US" sz="1600" dirty="0"/>
          </a:p>
        </p:txBody>
      </p:sp>
      <p:sp>
        <p:nvSpPr>
          <p:cNvPr id="8" name="Título 1"/>
          <p:cNvSpPr txBox="1">
            <a:spLocks/>
          </p:cNvSpPr>
          <p:nvPr/>
        </p:nvSpPr>
        <p:spPr>
          <a:xfrm>
            <a:off x="770399" y="595018"/>
            <a:ext cx="10325749" cy="87772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Automatizando el análisis de datos</a:t>
            </a:r>
            <a:endParaRPr lang="en-US" sz="4400" dirty="0"/>
          </a:p>
        </p:txBody>
      </p:sp>
      <p:sp>
        <p:nvSpPr>
          <p:cNvPr id="5" name="Marcador de contenido 2"/>
          <p:cNvSpPr txBox="1">
            <a:spLocks/>
          </p:cNvSpPr>
          <p:nvPr/>
        </p:nvSpPr>
        <p:spPr>
          <a:xfrm>
            <a:off x="907560" y="1897811"/>
            <a:ext cx="10385280" cy="4571124"/>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En el siglo XXI, es casi imposible imaginar cualquier aspecto del análisis de contenido que de alguna manera no involucre computadoras. </a:t>
            </a:r>
            <a:endParaRPr lang="es-ES_tradnl" sz="2400" dirty="0" smtClean="0"/>
          </a:p>
          <a:p>
            <a:pPr marL="342900" indent="-342900">
              <a:spcBef>
                <a:spcPts val="600"/>
              </a:spcBef>
              <a:spcAft>
                <a:spcPts val="600"/>
              </a:spcAft>
              <a:buFont typeface="Arial" charset="0"/>
              <a:buChar char="•"/>
            </a:pPr>
            <a:r>
              <a:rPr lang="es-ES_tradnl" sz="2400" dirty="0" smtClean="0"/>
              <a:t>Los </a:t>
            </a:r>
            <a:r>
              <a:rPr lang="es-ES_tradnl" sz="2400" dirty="0"/>
              <a:t>analistas de contenido han pasado de ingresar datos en grandes computadoras centrales con tarjetas perforadas a usar computadoras personales de escritorio, computadoras portátiles, la nube, computadoras virtuales no vinculadas a hardware específico y varias tabletas </a:t>
            </a:r>
            <a:r>
              <a:rPr lang="es-ES_tradnl" sz="2400" dirty="0" smtClean="0"/>
              <a:t>portátiles </a:t>
            </a:r>
            <a:r>
              <a:rPr lang="es-ES_tradnl" sz="2400" dirty="0"/>
              <a:t>para una variedad de tareas de investigación. </a:t>
            </a:r>
            <a:endParaRPr lang="es-ES_tradnl" sz="2400" dirty="0" smtClean="0"/>
          </a:p>
          <a:p>
            <a:pPr marL="342900" indent="-342900">
              <a:spcBef>
                <a:spcPts val="600"/>
              </a:spcBef>
              <a:spcAft>
                <a:spcPts val="600"/>
              </a:spcAft>
              <a:buFont typeface="Arial" charset="0"/>
              <a:buChar char="•"/>
            </a:pPr>
            <a:r>
              <a:rPr lang="es-ES_tradnl" sz="2400" dirty="0" smtClean="0"/>
              <a:t>Cada </a:t>
            </a:r>
            <a:r>
              <a:rPr lang="es-ES_tradnl" sz="2400" dirty="0"/>
              <a:t>vez más, los investigadores utilizan computadoras para identificar, acceder y almacenar contenido, e incluso para codificar contenido, a medida que la creación de bases de datos y la lógica de búsqueda se han vuelto más fáciles y el desarrollo del software continúa</a:t>
            </a:r>
            <a:r>
              <a:rPr lang="es-ES_tradnl" sz="2400" dirty="0" smtClean="0"/>
              <a:t>.</a:t>
            </a:r>
          </a:p>
        </p:txBody>
      </p:sp>
    </p:spTree>
    <p:extLst>
      <p:ext uri="{BB962C8B-B14F-4D97-AF65-F5344CB8AC3E}">
        <p14:creationId xmlns:p14="http://schemas.microsoft.com/office/powerpoint/2010/main" val="425556177"/>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60</a:t>
            </a:fld>
            <a:endParaRPr lang="en-US" sz="1600" dirty="0"/>
          </a:p>
        </p:txBody>
      </p:sp>
      <p:sp>
        <p:nvSpPr>
          <p:cNvPr id="8" name="Título 1"/>
          <p:cNvSpPr txBox="1">
            <a:spLocks/>
          </p:cNvSpPr>
          <p:nvPr/>
        </p:nvSpPr>
        <p:spPr>
          <a:xfrm>
            <a:off x="770399" y="595018"/>
            <a:ext cx="10325749" cy="84877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Introducción</a:t>
            </a:r>
            <a:endParaRPr lang="en-US" sz="4400" dirty="0"/>
          </a:p>
        </p:txBody>
      </p:sp>
      <p:sp>
        <p:nvSpPr>
          <p:cNvPr id="3" name="CuadroTexto 2"/>
          <p:cNvSpPr txBox="1"/>
          <p:nvPr/>
        </p:nvSpPr>
        <p:spPr>
          <a:xfrm>
            <a:off x="770399" y="1471914"/>
            <a:ext cx="10659601" cy="2462213"/>
          </a:xfrm>
          <a:prstGeom prst="rect">
            <a:avLst/>
          </a:prstGeom>
          <a:noFill/>
        </p:spPr>
        <p:txBody>
          <a:bodyPr wrap="square" rtlCol="0">
            <a:spAutoFit/>
          </a:bodyPr>
          <a:lstStyle/>
          <a:p>
            <a:pPr marL="342900" indent="-342900">
              <a:spcBef>
                <a:spcPts val="600"/>
              </a:spcBef>
              <a:spcAft>
                <a:spcPts val="600"/>
              </a:spcAft>
              <a:buFont typeface="Arial" charset="0"/>
              <a:buChar char="•"/>
            </a:pPr>
            <a:r>
              <a:rPr lang="es-ES_tradnl" sz="2400" dirty="0" smtClean="0"/>
              <a:t>En ese mismo año, </a:t>
            </a:r>
            <a:r>
              <a:rPr lang="es-ES_tradnl" sz="2400" dirty="0"/>
              <a:t>el diccionario de tecnología en línea </a:t>
            </a:r>
            <a:r>
              <a:rPr lang="es-ES_tradnl" sz="2400" dirty="0" err="1"/>
              <a:t>Webopedia</a:t>
            </a:r>
            <a:r>
              <a:rPr lang="es-ES_tradnl" sz="2400" dirty="0"/>
              <a:t> declaró que en 2011, creamos 1,8 billones de gigabytes de datos, suficiente para llenar casi 60 mil </a:t>
            </a:r>
            <a:r>
              <a:rPr lang="es-ES_tradnl" sz="2400" dirty="0" smtClean="0"/>
              <a:t>millones de iPads de </a:t>
            </a:r>
            <a:r>
              <a:rPr lang="es-ES_tradnl" sz="2400" dirty="0"/>
              <a:t>32 </a:t>
            </a:r>
            <a:r>
              <a:rPr lang="es-ES_tradnl" sz="2400" dirty="0" smtClean="0"/>
              <a:t>gigabytes. </a:t>
            </a:r>
          </a:p>
          <a:p>
            <a:pPr marL="342900" indent="-342900">
              <a:spcBef>
                <a:spcPts val="600"/>
              </a:spcBef>
              <a:spcAft>
                <a:spcPts val="600"/>
              </a:spcAft>
              <a:buFont typeface="Arial" charset="0"/>
              <a:buChar char="•"/>
            </a:pPr>
            <a:r>
              <a:rPr lang="es-ES_tradnl" sz="2400" dirty="0" smtClean="0"/>
              <a:t>Eso </a:t>
            </a:r>
            <a:r>
              <a:rPr lang="es-ES_tradnl" sz="2400" dirty="0"/>
              <a:t>es "suficientes iPads para construir una Gran Muralla </a:t>
            </a:r>
            <a:r>
              <a:rPr lang="es-ES_tradnl" sz="2400" dirty="0" smtClean="0"/>
              <a:t>de China de iPads </a:t>
            </a:r>
            <a:r>
              <a:rPr lang="es-ES_tradnl" sz="2400" dirty="0"/>
              <a:t>dos veces más alta que la </a:t>
            </a:r>
            <a:r>
              <a:rPr lang="es-ES_tradnl" sz="2400" dirty="0" smtClean="0"/>
              <a:t>original”. En </a:t>
            </a:r>
            <a:r>
              <a:rPr lang="es-ES_tradnl" sz="2400" dirty="0"/>
              <a:t>nuestros tiempos de </a:t>
            </a:r>
            <a:r>
              <a:rPr lang="es-ES_tradnl" sz="2400" dirty="0" err="1"/>
              <a:t>big</a:t>
            </a:r>
            <a:r>
              <a:rPr lang="es-ES_tradnl" sz="2400" dirty="0"/>
              <a:t> data, abundan tales historias sobre </a:t>
            </a:r>
            <a:r>
              <a:rPr lang="es-ES_tradnl" sz="2400" dirty="0" smtClean="0"/>
              <a:t>esas cantidades </a:t>
            </a:r>
            <a:r>
              <a:rPr lang="es-ES_tradnl" sz="2400" dirty="0"/>
              <a:t>de datos</a:t>
            </a:r>
            <a:r>
              <a:rPr lang="es-ES_tradnl" sz="2400" dirty="0" smtClean="0"/>
              <a:t>.</a:t>
            </a:r>
            <a:endParaRPr lang="es-ES_tradnl" sz="2400" dirty="0" smtClean="0"/>
          </a:p>
        </p:txBody>
      </p:sp>
      <p:pic>
        <p:nvPicPr>
          <p:cNvPr id="4" name="Imagen 3"/>
          <p:cNvPicPr>
            <a:picLocks noChangeAspect="1"/>
          </p:cNvPicPr>
          <p:nvPr/>
        </p:nvPicPr>
        <p:blipFill>
          <a:blip r:embed="rId3"/>
          <a:stretch>
            <a:fillRect/>
          </a:stretch>
        </p:blipFill>
        <p:spPr>
          <a:xfrm>
            <a:off x="6481389" y="3689609"/>
            <a:ext cx="4127436" cy="2779325"/>
          </a:xfrm>
          <a:prstGeom prst="rect">
            <a:avLst/>
          </a:prstGeom>
        </p:spPr>
      </p:pic>
    </p:spTree>
    <p:extLst>
      <p:ext uri="{BB962C8B-B14F-4D97-AF65-F5344CB8AC3E}">
        <p14:creationId xmlns:p14="http://schemas.microsoft.com/office/powerpoint/2010/main" val="1454629386"/>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61</a:t>
            </a:fld>
            <a:endParaRPr lang="en-US" sz="1600" dirty="0"/>
          </a:p>
        </p:txBody>
      </p:sp>
      <p:sp>
        <p:nvSpPr>
          <p:cNvPr id="8" name="Título 1"/>
          <p:cNvSpPr txBox="1">
            <a:spLocks/>
          </p:cNvSpPr>
          <p:nvPr/>
        </p:nvSpPr>
        <p:spPr>
          <a:xfrm>
            <a:off x="770399" y="595018"/>
            <a:ext cx="10325749" cy="84877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Introducción</a:t>
            </a:r>
            <a:endParaRPr lang="en-US" sz="4400" dirty="0"/>
          </a:p>
        </p:txBody>
      </p:sp>
      <p:sp>
        <p:nvSpPr>
          <p:cNvPr id="3" name="CuadroTexto 2"/>
          <p:cNvSpPr txBox="1"/>
          <p:nvPr/>
        </p:nvSpPr>
        <p:spPr>
          <a:xfrm>
            <a:off x="489098" y="1906315"/>
            <a:ext cx="4912243" cy="3570208"/>
          </a:xfrm>
          <a:prstGeom prst="rect">
            <a:avLst/>
          </a:prstGeom>
          <a:noFill/>
        </p:spPr>
        <p:txBody>
          <a:bodyPr wrap="square" rtlCol="0">
            <a:spAutoFit/>
          </a:bodyPr>
          <a:lstStyle/>
          <a:p>
            <a:pPr marL="342900" indent="-342900">
              <a:spcBef>
                <a:spcPts val="600"/>
              </a:spcBef>
              <a:spcAft>
                <a:spcPts val="600"/>
              </a:spcAft>
              <a:buFont typeface="Arial" charset="0"/>
              <a:buChar char="•"/>
            </a:pPr>
            <a:r>
              <a:rPr lang="es-ES_tradnl" sz="2400" dirty="0" smtClean="0"/>
              <a:t>Pero </a:t>
            </a:r>
            <a:r>
              <a:rPr lang="es-ES_tradnl" sz="2400" dirty="0"/>
              <a:t>el diluvio de datos ha estado con nosotros por algún tiempo: </a:t>
            </a:r>
            <a:endParaRPr lang="es-ES_tradnl" sz="2400" dirty="0" smtClean="0"/>
          </a:p>
          <a:p>
            <a:pPr marL="342900" indent="-342900">
              <a:spcBef>
                <a:spcPts val="600"/>
              </a:spcBef>
              <a:spcAft>
                <a:spcPts val="600"/>
              </a:spcAft>
              <a:buFont typeface="Arial" charset="0"/>
              <a:buChar char="•"/>
            </a:pPr>
            <a:r>
              <a:rPr lang="es-ES_tradnl" sz="2400" dirty="0" smtClean="0"/>
              <a:t>En </a:t>
            </a:r>
            <a:r>
              <a:rPr lang="es-ES_tradnl" sz="2400" dirty="0"/>
              <a:t>1997, David </a:t>
            </a:r>
            <a:r>
              <a:rPr lang="es-ES_tradnl" sz="2400" dirty="0" err="1"/>
              <a:t>Shenk</a:t>
            </a:r>
            <a:r>
              <a:rPr lang="es-ES_tradnl" sz="2400" dirty="0"/>
              <a:t> escribió </a:t>
            </a:r>
            <a:r>
              <a:rPr lang="es-ES_tradnl" sz="2400" dirty="0" smtClean="0"/>
              <a:t>que una </a:t>
            </a:r>
            <a:r>
              <a:rPr lang="es-ES_tradnl" sz="2400" dirty="0"/>
              <a:t>edición de un día de semana del New York Times contenía más datos </a:t>
            </a:r>
            <a:r>
              <a:rPr lang="es-ES_tradnl" sz="2400" dirty="0" smtClean="0"/>
              <a:t>con los que </a:t>
            </a:r>
            <a:r>
              <a:rPr lang="es-ES_tradnl" sz="2400" dirty="0"/>
              <a:t>alguien que vivía en </a:t>
            </a:r>
            <a:r>
              <a:rPr lang="es-ES_tradnl" sz="2400" dirty="0" smtClean="0"/>
              <a:t>el </a:t>
            </a:r>
            <a:r>
              <a:rPr lang="es-ES_tradnl" sz="2400" dirty="0"/>
              <a:t>siglo XVII se habría encontrado en toda su vida (</a:t>
            </a:r>
            <a:r>
              <a:rPr lang="es-ES_tradnl" sz="2400" dirty="0" err="1"/>
              <a:t>Shenk</a:t>
            </a:r>
            <a:r>
              <a:rPr lang="es-ES_tradnl" sz="2400" dirty="0"/>
              <a:t> 1997).</a:t>
            </a:r>
          </a:p>
        </p:txBody>
      </p:sp>
      <p:pic>
        <p:nvPicPr>
          <p:cNvPr id="5" name="Imagen 4"/>
          <p:cNvPicPr>
            <a:picLocks noChangeAspect="1"/>
          </p:cNvPicPr>
          <p:nvPr/>
        </p:nvPicPr>
        <p:blipFill>
          <a:blip r:embed="rId3"/>
          <a:stretch>
            <a:fillRect/>
          </a:stretch>
        </p:blipFill>
        <p:spPr>
          <a:xfrm>
            <a:off x="5803900" y="1729269"/>
            <a:ext cx="5626100" cy="3924300"/>
          </a:xfrm>
          <a:prstGeom prst="rect">
            <a:avLst/>
          </a:prstGeom>
        </p:spPr>
      </p:pic>
    </p:spTree>
    <p:extLst>
      <p:ext uri="{BB962C8B-B14F-4D97-AF65-F5344CB8AC3E}">
        <p14:creationId xmlns:p14="http://schemas.microsoft.com/office/powerpoint/2010/main" val="1890321109"/>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62</a:t>
            </a:fld>
            <a:endParaRPr lang="en-US" sz="1600" dirty="0"/>
          </a:p>
        </p:txBody>
      </p:sp>
      <p:sp>
        <p:nvSpPr>
          <p:cNvPr id="8" name="Título 1"/>
          <p:cNvSpPr txBox="1">
            <a:spLocks/>
          </p:cNvSpPr>
          <p:nvPr/>
        </p:nvSpPr>
        <p:spPr>
          <a:xfrm>
            <a:off x="770399" y="595018"/>
            <a:ext cx="10325749" cy="84877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Introducción</a:t>
            </a:r>
            <a:endParaRPr lang="en-US" sz="4400" dirty="0"/>
          </a:p>
        </p:txBody>
      </p:sp>
      <p:sp>
        <p:nvSpPr>
          <p:cNvPr id="3" name="CuadroTexto 2"/>
          <p:cNvSpPr txBox="1"/>
          <p:nvPr/>
        </p:nvSpPr>
        <p:spPr>
          <a:xfrm>
            <a:off x="822950" y="2386702"/>
            <a:ext cx="10607050" cy="1569660"/>
          </a:xfrm>
          <a:prstGeom prst="rect">
            <a:avLst/>
          </a:prstGeom>
          <a:noFill/>
        </p:spPr>
        <p:txBody>
          <a:bodyPr wrap="square" rtlCol="0">
            <a:spAutoFit/>
          </a:bodyPr>
          <a:lstStyle/>
          <a:p>
            <a:pPr marL="342900" indent="-342900">
              <a:spcBef>
                <a:spcPts val="600"/>
              </a:spcBef>
              <a:spcAft>
                <a:spcPts val="600"/>
              </a:spcAft>
              <a:buFont typeface="Arial" charset="0"/>
              <a:buChar char="•"/>
            </a:pPr>
            <a:r>
              <a:rPr lang="es-ES_tradnl" sz="2400" dirty="0"/>
              <a:t>Las historias sobre las consecuencias cualitativas de las cantidades de datos también abundan, ya que los datos son </a:t>
            </a:r>
            <a:r>
              <a:rPr lang="es-ES_tradnl" sz="2400" u="sng" dirty="0"/>
              <a:t>extraídos</a:t>
            </a:r>
            <a:r>
              <a:rPr lang="es-ES_tradnl" sz="2400" dirty="0"/>
              <a:t>, </a:t>
            </a:r>
            <a:r>
              <a:rPr lang="es-ES_tradnl" sz="2400" u="sng" dirty="0"/>
              <a:t>analizados</a:t>
            </a:r>
            <a:r>
              <a:rPr lang="es-ES_tradnl" sz="2400" dirty="0"/>
              <a:t> y </a:t>
            </a:r>
            <a:r>
              <a:rPr lang="es-ES_tradnl" sz="2400" u="sng" dirty="0"/>
              <a:t>agregados</a:t>
            </a:r>
            <a:r>
              <a:rPr lang="es-ES_tradnl" sz="2400" dirty="0"/>
              <a:t> por una gama cada vez más diversa de actores para una gama igualmente diversa de propósitos. </a:t>
            </a:r>
            <a:endParaRPr lang="es-ES_tradnl" sz="2400" dirty="0" smtClean="0"/>
          </a:p>
        </p:txBody>
      </p:sp>
    </p:spTree>
    <p:extLst>
      <p:ext uri="{BB962C8B-B14F-4D97-AF65-F5344CB8AC3E}">
        <p14:creationId xmlns:p14="http://schemas.microsoft.com/office/powerpoint/2010/main" val="544145665"/>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63</a:t>
            </a:fld>
            <a:endParaRPr lang="en-US" sz="1600" dirty="0"/>
          </a:p>
        </p:txBody>
      </p:sp>
      <p:sp>
        <p:nvSpPr>
          <p:cNvPr id="8" name="Título 1"/>
          <p:cNvSpPr txBox="1">
            <a:spLocks/>
          </p:cNvSpPr>
          <p:nvPr/>
        </p:nvSpPr>
        <p:spPr>
          <a:xfrm>
            <a:off x="770399" y="595018"/>
            <a:ext cx="10325749" cy="84877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Introducción</a:t>
            </a:r>
            <a:endParaRPr lang="en-US" sz="4400" dirty="0"/>
          </a:p>
        </p:txBody>
      </p:sp>
      <p:sp>
        <p:nvSpPr>
          <p:cNvPr id="3" name="CuadroTexto 2"/>
          <p:cNvSpPr txBox="1"/>
          <p:nvPr/>
        </p:nvSpPr>
        <p:spPr>
          <a:xfrm>
            <a:off x="489098" y="1578080"/>
            <a:ext cx="10940902" cy="4678204"/>
          </a:xfrm>
          <a:prstGeom prst="rect">
            <a:avLst/>
          </a:prstGeom>
          <a:noFill/>
        </p:spPr>
        <p:txBody>
          <a:bodyPr wrap="square" rtlCol="0">
            <a:spAutoFit/>
          </a:bodyPr>
          <a:lstStyle/>
          <a:p>
            <a:pPr marL="342900" indent="-342900">
              <a:spcBef>
                <a:spcPts val="600"/>
              </a:spcBef>
              <a:spcAft>
                <a:spcPts val="600"/>
              </a:spcAft>
              <a:buFont typeface="Arial" charset="0"/>
              <a:buChar char="•"/>
            </a:pPr>
            <a:r>
              <a:rPr lang="es-ES_tradnl" sz="2400" dirty="0"/>
              <a:t>Una anécdota ampliamente difundida cuenta la historia de los grandes almacenes en línea Target y una adolescente que cambió sus hábitos de compra. Donde una vez compró crema de manos perfumada, cambió a cremas sin perfume. Ella comenzó a comprar suplementos dietéticos: calcio, magnesio y zinc. </a:t>
            </a:r>
          </a:p>
          <a:p>
            <a:pPr marL="342900" indent="-342900">
              <a:spcBef>
                <a:spcPts val="600"/>
              </a:spcBef>
              <a:spcAft>
                <a:spcPts val="600"/>
              </a:spcAft>
              <a:buFont typeface="Arial" charset="0"/>
              <a:buChar char="•"/>
            </a:pPr>
            <a:r>
              <a:rPr lang="es-ES_tradnl" sz="2400" dirty="0"/>
              <a:t>Los analistas de datos de Target habían identificado previamente 25 productos cuya compra contribuyó a un "puntaje de predicción de embarazo" (un periodista describió esto como "minería de datos hasta su útero" (Hill 2012)) y el puntaje de esta joven fue alto. Los analistas concluyeron que estaba embarazada </a:t>
            </a:r>
            <a:r>
              <a:rPr lang="es-ES_tradnl" sz="2400" dirty="0" smtClean="0"/>
              <a:t>y </a:t>
            </a:r>
            <a:r>
              <a:rPr lang="es-ES_tradnl" sz="2400" dirty="0"/>
              <a:t>la tienda comenzó a apuntar productos relacionados con el embarazo a la adolescente, </a:t>
            </a:r>
            <a:r>
              <a:rPr lang="es-ES_tradnl" sz="2400" dirty="0" smtClean="0"/>
              <a:t>algo a lo </a:t>
            </a:r>
            <a:r>
              <a:rPr lang="es-ES_tradnl" sz="2400" dirty="0"/>
              <a:t>que su padre se opuso vehementemente. Pero la tienda tenía razón: la adolescente estaba embarazada y la tienda lo sabía antes que su familia (</a:t>
            </a:r>
            <a:r>
              <a:rPr lang="es-ES_tradnl" sz="2400" dirty="0" err="1"/>
              <a:t>Duhigg</a:t>
            </a:r>
            <a:r>
              <a:rPr lang="es-ES_tradnl" sz="2400" dirty="0"/>
              <a:t> 2012; Hill 2012).</a:t>
            </a:r>
          </a:p>
        </p:txBody>
      </p:sp>
    </p:spTree>
    <p:extLst>
      <p:ext uri="{BB962C8B-B14F-4D97-AF65-F5344CB8AC3E}">
        <p14:creationId xmlns:p14="http://schemas.microsoft.com/office/powerpoint/2010/main" val="1233913812"/>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64</a:t>
            </a:fld>
            <a:endParaRPr lang="en-US" sz="1600" dirty="0"/>
          </a:p>
        </p:txBody>
      </p:sp>
      <p:sp>
        <p:nvSpPr>
          <p:cNvPr id="8" name="Título 1"/>
          <p:cNvSpPr txBox="1">
            <a:spLocks/>
          </p:cNvSpPr>
          <p:nvPr/>
        </p:nvSpPr>
        <p:spPr>
          <a:xfrm>
            <a:off x="770399" y="595018"/>
            <a:ext cx="10325749" cy="84877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Introducción</a:t>
            </a:r>
            <a:endParaRPr lang="en-US" sz="4400" dirty="0"/>
          </a:p>
        </p:txBody>
      </p:sp>
      <p:sp>
        <p:nvSpPr>
          <p:cNvPr id="3" name="CuadroTexto 2"/>
          <p:cNvSpPr txBox="1"/>
          <p:nvPr/>
        </p:nvSpPr>
        <p:spPr>
          <a:xfrm>
            <a:off x="489098" y="1578080"/>
            <a:ext cx="11313042" cy="4678204"/>
          </a:xfrm>
          <a:prstGeom prst="rect">
            <a:avLst/>
          </a:prstGeom>
          <a:noFill/>
        </p:spPr>
        <p:txBody>
          <a:bodyPr wrap="square" rtlCol="0">
            <a:spAutoFit/>
          </a:bodyPr>
          <a:lstStyle/>
          <a:p>
            <a:pPr marL="342900" indent="-342900">
              <a:spcBef>
                <a:spcPts val="600"/>
              </a:spcBef>
              <a:spcAft>
                <a:spcPts val="600"/>
              </a:spcAft>
              <a:buFont typeface="Arial" charset="0"/>
              <a:buChar char="•"/>
            </a:pPr>
            <a:r>
              <a:rPr lang="es-ES_tradnl" sz="2400" dirty="0"/>
              <a:t>Otra consecuencia de la abundancia de datos, esta vez en las redes sociales, se puede ver en la historia de un joven que se unió a un coro cuando comenzó la universidad y la </a:t>
            </a:r>
            <a:r>
              <a:rPr lang="es-ES_tradnl" sz="2400" i="1" dirty="0" err="1" smtClean="0"/>
              <a:t>revelaci</a:t>
            </a:r>
            <a:r>
              <a:rPr lang="es-ES" sz="2400" i="1" dirty="0" err="1" smtClean="0"/>
              <a:t>ón</a:t>
            </a:r>
            <a:r>
              <a:rPr lang="es-ES" sz="2400" i="1" dirty="0" smtClean="0"/>
              <a:t> </a:t>
            </a:r>
            <a:r>
              <a:rPr lang="es-ES_tradnl" sz="2400" dirty="0" smtClean="0"/>
              <a:t>de </a:t>
            </a:r>
            <a:r>
              <a:rPr lang="es-ES_tradnl" sz="2400" dirty="0"/>
              <a:t>Facebook de sus acciones. </a:t>
            </a:r>
            <a:endParaRPr lang="es-ES_tradnl" sz="2400" dirty="0" smtClean="0"/>
          </a:p>
          <a:p>
            <a:pPr marL="342900" indent="-342900">
              <a:spcBef>
                <a:spcPts val="600"/>
              </a:spcBef>
              <a:spcAft>
                <a:spcPts val="600"/>
              </a:spcAft>
              <a:buFont typeface="Arial" charset="0"/>
              <a:buChar char="•"/>
            </a:pPr>
            <a:r>
              <a:rPr lang="es-ES_tradnl" sz="2400" dirty="0" smtClean="0"/>
              <a:t>Taylor </a:t>
            </a:r>
            <a:r>
              <a:rPr lang="es-ES_tradnl" sz="2400" dirty="0" err="1"/>
              <a:t>McCormick</a:t>
            </a:r>
            <a:r>
              <a:rPr lang="es-ES_tradnl" sz="2400" dirty="0"/>
              <a:t> se unió al Coro </a:t>
            </a:r>
            <a:r>
              <a:rPr lang="es-ES_tradnl" sz="2400" dirty="0" err="1"/>
              <a:t>Queer</a:t>
            </a:r>
            <a:r>
              <a:rPr lang="es-ES_tradnl" sz="2400" dirty="0"/>
              <a:t> cuando comenzó a estudiar en la Universidad de Texas</a:t>
            </a:r>
            <a:r>
              <a:rPr lang="es-ES_tradnl" sz="2400" dirty="0" smtClean="0"/>
              <a:t>. El </a:t>
            </a:r>
            <a:r>
              <a:rPr lang="es-ES_tradnl" sz="2400" dirty="0"/>
              <a:t>presidente del coro agregó a </a:t>
            </a:r>
            <a:r>
              <a:rPr lang="es-ES_tradnl" sz="2400" dirty="0" err="1"/>
              <a:t>McCormick</a:t>
            </a:r>
            <a:r>
              <a:rPr lang="es-ES_tradnl" sz="2400" dirty="0"/>
              <a:t> al grupo de Facebook del coro, sin saber que la membresía de </a:t>
            </a:r>
            <a:r>
              <a:rPr lang="es-ES_tradnl" sz="2400" dirty="0" err="1"/>
              <a:t>McCormick</a:t>
            </a:r>
            <a:r>
              <a:rPr lang="es-ES_tradnl" sz="2400" dirty="0"/>
              <a:t> en este grupo se volvería visible para sus amigos de Facebook, incluido su estricto padre cristiano. Miembro de una iglesia conservadora, el padre de </a:t>
            </a:r>
            <a:r>
              <a:rPr lang="es-ES_tradnl" sz="2400" dirty="0" err="1"/>
              <a:t>McCormick</a:t>
            </a:r>
            <a:r>
              <a:rPr lang="es-ES_tradnl" sz="2400" dirty="0"/>
              <a:t> no habló con su hijo durante </a:t>
            </a:r>
            <a:r>
              <a:rPr lang="es-ES_tradnl" sz="2400" dirty="0" smtClean="0"/>
              <a:t>semanas. </a:t>
            </a:r>
            <a:r>
              <a:rPr lang="es-ES_tradnl" sz="2400" dirty="0"/>
              <a:t>Según un artículo publicado en el Wall Street </a:t>
            </a:r>
            <a:r>
              <a:rPr lang="es-ES_tradnl" sz="2400" dirty="0" err="1"/>
              <a:t>Journal</a:t>
            </a:r>
            <a:r>
              <a:rPr lang="es-ES_tradnl" sz="2400" dirty="0"/>
              <a:t>, </a:t>
            </a:r>
            <a:r>
              <a:rPr lang="es-ES_tradnl" sz="2400" dirty="0" err="1"/>
              <a:t>McCormick</a:t>
            </a:r>
            <a:r>
              <a:rPr lang="es-ES_tradnl" sz="2400" dirty="0"/>
              <a:t> fue víctima de </a:t>
            </a:r>
            <a:r>
              <a:rPr lang="es-ES_tradnl" sz="2400" u="sng" dirty="0"/>
              <a:t>la falta de control que tenemos sobre nuestros datos una vez que se digitalizan, o sobre nuestras vidas una vez que se almacenan</a:t>
            </a:r>
            <a:r>
              <a:rPr lang="es-ES_tradnl" sz="2400" dirty="0"/>
              <a:t> (</a:t>
            </a:r>
            <a:r>
              <a:rPr lang="es-ES_tradnl" sz="2400" dirty="0" err="1"/>
              <a:t>Fowler</a:t>
            </a:r>
            <a:r>
              <a:rPr lang="es-ES_tradnl" sz="2400" dirty="0"/>
              <a:t> 2012). </a:t>
            </a:r>
            <a:r>
              <a:rPr lang="es-ES_tradnl" sz="2400" dirty="0" err="1"/>
              <a:t>McCormick</a:t>
            </a:r>
            <a:r>
              <a:rPr lang="es-ES_tradnl" sz="2400" dirty="0"/>
              <a:t> "perdió el control de sus secretos" según el artículo</a:t>
            </a:r>
            <a:r>
              <a:rPr lang="es-ES_tradnl" sz="2400" dirty="0" smtClean="0"/>
              <a:t>.</a:t>
            </a:r>
          </a:p>
        </p:txBody>
      </p:sp>
    </p:spTree>
    <p:extLst>
      <p:ext uri="{BB962C8B-B14F-4D97-AF65-F5344CB8AC3E}">
        <p14:creationId xmlns:p14="http://schemas.microsoft.com/office/powerpoint/2010/main" val="462338178"/>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65</a:t>
            </a:fld>
            <a:endParaRPr lang="en-US" sz="1600" dirty="0"/>
          </a:p>
        </p:txBody>
      </p:sp>
      <p:sp>
        <p:nvSpPr>
          <p:cNvPr id="8" name="Título 1"/>
          <p:cNvSpPr txBox="1">
            <a:spLocks/>
          </p:cNvSpPr>
          <p:nvPr/>
        </p:nvSpPr>
        <p:spPr>
          <a:xfrm>
            <a:off x="770399" y="595018"/>
            <a:ext cx="10325749" cy="84877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Introducción</a:t>
            </a:r>
            <a:endParaRPr lang="en-US" sz="4400" dirty="0"/>
          </a:p>
        </p:txBody>
      </p:sp>
      <p:sp>
        <p:nvSpPr>
          <p:cNvPr id="3" name="CuadroTexto 2"/>
          <p:cNvSpPr txBox="1"/>
          <p:nvPr/>
        </p:nvSpPr>
        <p:spPr>
          <a:xfrm>
            <a:off x="511170" y="1532270"/>
            <a:ext cx="11313042" cy="2462213"/>
          </a:xfrm>
          <a:prstGeom prst="rect">
            <a:avLst/>
          </a:prstGeom>
          <a:noFill/>
        </p:spPr>
        <p:txBody>
          <a:bodyPr wrap="square" rtlCol="0">
            <a:spAutoFit/>
          </a:bodyPr>
          <a:lstStyle/>
          <a:p>
            <a:pPr marL="342900" indent="-342900">
              <a:spcBef>
                <a:spcPts val="600"/>
              </a:spcBef>
              <a:spcAft>
                <a:spcPts val="600"/>
              </a:spcAft>
              <a:buFont typeface="Arial" charset="0"/>
              <a:buChar char="•"/>
            </a:pPr>
            <a:r>
              <a:rPr lang="es-ES_tradnl" sz="2400" dirty="0"/>
              <a:t>La minería de datos digital se usa para predecir una amplia gama de fenómenos. Cada vez más, la influencia y la reputación son cuestiones de predicción numérica a través de plataformas de medición de reputación digital como </a:t>
            </a:r>
            <a:r>
              <a:rPr lang="es-ES_tradnl" sz="2400" dirty="0" err="1" smtClean="0"/>
              <a:t>Klout</a:t>
            </a:r>
            <a:r>
              <a:rPr lang="es-ES_tradnl" sz="2400" dirty="0" smtClean="0"/>
              <a:t> (inactivo desde 2018), </a:t>
            </a:r>
            <a:r>
              <a:rPr lang="es-ES_tradnl" sz="2400" b="1" dirty="0" err="1"/>
              <a:t>Kred</a:t>
            </a:r>
            <a:r>
              <a:rPr lang="es-ES_tradnl" sz="2400" dirty="0"/>
              <a:t> y </a:t>
            </a:r>
            <a:r>
              <a:rPr lang="es-ES_tradnl" sz="2400" b="1" dirty="0"/>
              <a:t>Peer </a:t>
            </a:r>
            <a:r>
              <a:rPr lang="es-ES_tradnl" sz="2400" b="1" dirty="0" err="1"/>
              <a:t>Index</a:t>
            </a:r>
            <a:r>
              <a:rPr lang="es-ES_tradnl" sz="2400" dirty="0"/>
              <a:t>. </a:t>
            </a:r>
            <a:endParaRPr lang="es-ES_tradnl" sz="2400" dirty="0" smtClean="0"/>
          </a:p>
          <a:p>
            <a:pPr marL="342900" indent="-342900">
              <a:spcBef>
                <a:spcPts val="600"/>
              </a:spcBef>
              <a:spcAft>
                <a:spcPts val="600"/>
              </a:spcAft>
              <a:buFont typeface="Arial" charset="0"/>
              <a:buChar char="•"/>
            </a:pPr>
            <a:r>
              <a:rPr lang="es-ES_tradnl" sz="2400" dirty="0" smtClean="0"/>
              <a:t>Estos </a:t>
            </a:r>
            <a:r>
              <a:rPr lang="es-ES_tradnl" sz="2400" dirty="0"/>
              <a:t>sistemas producen "puntajes" que sirven no solo como medidas de influencia actual sino también como objetivos predictivos del futuro. </a:t>
            </a:r>
            <a:endParaRPr lang="es-ES_tradnl" sz="2400" dirty="0" smtClean="0"/>
          </a:p>
        </p:txBody>
      </p:sp>
      <p:sp>
        <p:nvSpPr>
          <p:cNvPr id="4" name="CuadroTexto 3"/>
          <p:cNvSpPr txBox="1"/>
          <p:nvPr/>
        </p:nvSpPr>
        <p:spPr>
          <a:xfrm>
            <a:off x="344243" y="4599831"/>
            <a:ext cx="11178060" cy="2031325"/>
          </a:xfrm>
          <a:prstGeom prst="rect">
            <a:avLst/>
          </a:prstGeom>
          <a:noFill/>
        </p:spPr>
        <p:txBody>
          <a:bodyPr wrap="none" rtlCol="0">
            <a:spAutoFit/>
          </a:bodyPr>
          <a:lstStyle/>
          <a:p>
            <a:r>
              <a:rPr lang="es-ES_tradnl" dirty="0">
                <a:hlinkClick r:id="rId3"/>
              </a:rPr>
              <a:t>https://www.social-searcher.com/social-mention/</a:t>
            </a:r>
            <a:endParaRPr lang="es-ES_tradnl" dirty="0" smtClean="0">
              <a:hlinkClick r:id="rId4"/>
            </a:endParaRPr>
          </a:p>
          <a:p>
            <a:endParaRPr lang="es-ES_tradnl" dirty="0" smtClean="0">
              <a:hlinkClick r:id="rId4"/>
            </a:endParaRPr>
          </a:p>
          <a:p>
            <a:endParaRPr lang="es-ES_tradnl" dirty="0">
              <a:hlinkClick r:id="rId4"/>
            </a:endParaRPr>
          </a:p>
          <a:p>
            <a:endParaRPr lang="es-ES_tradnl" dirty="0" smtClean="0">
              <a:hlinkClick r:id="rId4"/>
            </a:endParaRPr>
          </a:p>
          <a:p>
            <a:r>
              <a:rPr lang="es-ES_tradnl" dirty="0" smtClean="0">
                <a:hlinkClick r:id="rId4"/>
              </a:rPr>
              <a:t>https</a:t>
            </a:r>
            <a:r>
              <a:rPr lang="es-ES_tradnl" dirty="0">
                <a:hlinkClick r:id="rId4"/>
              </a:rPr>
              <a:t>://www.go.kred</a:t>
            </a:r>
            <a:r>
              <a:rPr lang="es-ES_tradnl" dirty="0" smtClean="0">
                <a:hlinkClick r:id="rId4"/>
              </a:rPr>
              <a:t>/</a:t>
            </a:r>
            <a:endParaRPr lang="es-ES_tradnl" dirty="0" smtClean="0"/>
          </a:p>
          <a:p>
            <a:r>
              <a:rPr lang="es-ES_tradnl" dirty="0" err="1" smtClean="0"/>
              <a:t>PeerIndex</a:t>
            </a:r>
            <a:r>
              <a:rPr lang="es-ES_tradnl" dirty="0" smtClean="0"/>
              <a:t> </a:t>
            </a:r>
            <a:r>
              <a:rPr lang="es-ES_tradnl" dirty="0" err="1" smtClean="0"/>
              <a:t>scoring</a:t>
            </a:r>
            <a:r>
              <a:rPr lang="es-ES_tradnl" dirty="0" smtClean="0"/>
              <a:t> </a:t>
            </a:r>
            <a:r>
              <a:rPr lang="es-ES_tradnl" dirty="0" err="1" smtClean="0"/>
              <a:t>process</a:t>
            </a:r>
            <a:r>
              <a:rPr lang="es-ES_tradnl" dirty="0" smtClean="0"/>
              <a:t>: </a:t>
            </a:r>
            <a:r>
              <a:rPr lang="es-ES_tradnl" dirty="0">
                <a:hlinkClick r:id="rId5"/>
              </a:rPr>
              <a:t>https://www.socialmediatoday.com/content/understanding-your-social-capital-peer-index</a:t>
            </a:r>
            <a:endParaRPr lang="es-ES_tradnl" dirty="0" smtClean="0"/>
          </a:p>
          <a:p>
            <a:endParaRPr lang="en-US" dirty="0"/>
          </a:p>
        </p:txBody>
      </p:sp>
      <p:pic>
        <p:nvPicPr>
          <p:cNvPr id="5" name="Imagen 4"/>
          <p:cNvPicPr>
            <a:picLocks noChangeAspect="1"/>
          </p:cNvPicPr>
          <p:nvPr/>
        </p:nvPicPr>
        <p:blipFill>
          <a:blip r:embed="rId6"/>
          <a:stretch>
            <a:fillRect/>
          </a:stretch>
        </p:blipFill>
        <p:spPr>
          <a:xfrm>
            <a:off x="5389600" y="4153299"/>
            <a:ext cx="3834610" cy="1710287"/>
          </a:xfrm>
          <a:prstGeom prst="rect">
            <a:avLst/>
          </a:prstGeom>
        </p:spPr>
      </p:pic>
    </p:spTree>
    <p:extLst>
      <p:ext uri="{BB962C8B-B14F-4D97-AF65-F5344CB8AC3E}">
        <p14:creationId xmlns:p14="http://schemas.microsoft.com/office/powerpoint/2010/main" val="1069552035"/>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66</a:t>
            </a:fld>
            <a:endParaRPr lang="en-US" sz="1600" dirty="0"/>
          </a:p>
        </p:txBody>
      </p:sp>
      <p:sp>
        <p:nvSpPr>
          <p:cNvPr id="8" name="Título 1"/>
          <p:cNvSpPr txBox="1">
            <a:spLocks/>
          </p:cNvSpPr>
          <p:nvPr/>
        </p:nvSpPr>
        <p:spPr>
          <a:xfrm>
            <a:off x="770399" y="595018"/>
            <a:ext cx="10325749" cy="84877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Introducción</a:t>
            </a:r>
            <a:endParaRPr lang="en-US" sz="4400" dirty="0"/>
          </a:p>
        </p:txBody>
      </p:sp>
      <p:sp>
        <p:nvSpPr>
          <p:cNvPr id="3" name="CuadroTexto 2"/>
          <p:cNvSpPr txBox="1"/>
          <p:nvPr/>
        </p:nvSpPr>
        <p:spPr>
          <a:xfrm>
            <a:off x="489098" y="1578080"/>
            <a:ext cx="11313042" cy="3046988"/>
          </a:xfrm>
          <a:prstGeom prst="rect">
            <a:avLst/>
          </a:prstGeom>
          <a:noFill/>
        </p:spPr>
        <p:txBody>
          <a:bodyPr wrap="square" rtlCol="0">
            <a:spAutoFit/>
          </a:bodyPr>
          <a:lstStyle/>
          <a:p>
            <a:pPr marL="342900" indent="-342900">
              <a:spcBef>
                <a:spcPts val="600"/>
              </a:spcBef>
              <a:spcAft>
                <a:spcPts val="600"/>
              </a:spcAft>
              <a:buFont typeface="Arial" charset="0"/>
              <a:buChar char="•"/>
            </a:pPr>
            <a:r>
              <a:rPr lang="es-ES_tradnl" sz="2400" dirty="0"/>
              <a:t>Estos puntajes se utilizan de varias maneras: por las cadenas de hoteles para determinar las tasas de actualización; por organizadores de eventos para dar acceso preferencial a las fiestas; en la evaluación de solicitudes de empleo en las industrias digitales; y por los departamentos de servicio al cliente para decidir qué tan rápido responder a las consultas: la lógica aquí es que es mejor responder rápidamente a alguien con un alto puntaje de reputación, ya que esa persona influirá en más personas cuando hable positiva o negativamente sobre su experiencia con una marca determinada (</a:t>
            </a:r>
            <a:r>
              <a:rPr lang="es-ES_tradnl" sz="2400" dirty="0" err="1"/>
              <a:t>Gerlitz</a:t>
            </a:r>
            <a:r>
              <a:rPr lang="es-ES_tradnl" sz="2400" dirty="0"/>
              <a:t> y </a:t>
            </a:r>
            <a:r>
              <a:rPr lang="es-ES_tradnl" sz="2400" dirty="0" err="1"/>
              <a:t>Lury</a:t>
            </a:r>
            <a:r>
              <a:rPr lang="es-ES_tradnl" sz="2400" dirty="0"/>
              <a:t> 2014). </a:t>
            </a:r>
            <a:endParaRPr lang="es-ES_tradnl" sz="2400" dirty="0"/>
          </a:p>
        </p:txBody>
      </p:sp>
    </p:spTree>
    <p:extLst>
      <p:ext uri="{BB962C8B-B14F-4D97-AF65-F5344CB8AC3E}">
        <p14:creationId xmlns:p14="http://schemas.microsoft.com/office/powerpoint/2010/main" val="1542795049"/>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67</a:t>
            </a:fld>
            <a:endParaRPr lang="en-US" sz="1600" dirty="0"/>
          </a:p>
        </p:txBody>
      </p:sp>
      <p:sp>
        <p:nvSpPr>
          <p:cNvPr id="8" name="Título 1"/>
          <p:cNvSpPr txBox="1">
            <a:spLocks/>
          </p:cNvSpPr>
          <p:nvPr/>
        </p:nvSpPr>
        <p:spPr>
          <a:xfrm>
            <a:off x="770399" y="595018"/>
            <a:ext cx="10325749" cy="84877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Introducción</a:t>
            </a:r>
            <a:endParaRPr lang="en-US" sz="4400" dirty="0"/>
          </a:p>
        </p:txBody>
      </p:sp>
      <p:sp>
        <p:nvSpPr>
          <p:cNvPr id="3" name="CuadroTexto 2"/>
          <p:cNvSpPr txBox="1"/>
          <p:nvPr/>
        </p:nvSpPr>
        <p:spPr>
          <a:xfrm>
            <a:off x="569308" y="1995175"/>
            <a:ext cx="11313042" cy="2831544"/>
          </a:xfrm>
          <a:prstGeom prst="rect">
            <a:avLst/>
          </a:prstGeom>
          <a:noFill/>
        </p:spPr>
        <p:txBody>
          <a:bodyPr wrap="square" rtlCol="0">
            <a:spAutoFit/>
          </a:bodyPr>
          <a:lstStyle/>
          <a:p>
            <a:pPr marL="342900" indent="-342900">
              <a:spcBef>
                <a:spcPts val="600"/>
              </a:spcBef>
              <a:spcAft>
                <a:spcPts val="600"/>
              </a:spcAft>
              <a:buFont typeface="Arial" charset="0"/>
              <a:buChar char="•"/>
            </a:pPr>
            <a:r>
              <a:rPr lang="es-ES_tradnl" sz="2400" dirty="0"/>
              <a:t>Al escribir sobre datos financieros y transaccionales, Mark </a:t>
            </a:r>
            <a:r>
              <a:rPr lang="es-ES_tradnl" sz="2400" dirty="0" err="1"/>
              <a:t>Andrejevic</a:t>
            </a:r>
            <a:r>
              <a:rPr lang="es-ES_tradnl" sz="2400" dirty="0"/>
              <a:t> (2013) señala otras formas en que los datos se utilizan para hacer predicciones, incluida una historia del New York Times sobre compañías de tarjetas de crédito que vigilan los hábitos de compra en busca de signos de divorcio inminente (</a:t>
            </a:r>
            <a:r>
              <a:rPr lang="es-ES_tradnl" sz="2400" dirty="0" err="1"/>
              <a:t>Duhigg</a:t>
            </a:r>
            <a:r>
              <a:rPr lang="es-ES_tradnl" sz="2400" dirty="0"/>
              <a:t> 2009</a:t>
            </a:r>
            <a:r>
              <a:rPr lang="es-ES_tradnl" sz="2400" dirty="0" smtClean="0"/>
              <a:t>)</a:t>
            </a:r>
            <a:r>
              <a:rPr lang="es-ES_tradnl" sz="2400" dirty="0" smtClean="0"/>
              <a:t>:</a:t>
            </a:r>
            <a:endParaRPr lang="es-ES_tradnl" sz="2400" dirty="0" smtClean="0"/>
          </a:p>
          <a:p>
            <a:pPr marL="342900" indent="-342900">
              <a:spcBef>
                <a:spcPts val="600"/>
              </a:spcBef>
              <a:spcAft>
                <a:spcPts val="600"/>
              </a:spcAft>
              <a:buFont typeface="Arial" charset="0"/>
              <a:buChar char="•"/>
            </a:pPr>
            <a:r>
              <a:rPr lang="es-ES_tradnl" sz="2400" dirty="0" smtClean="0"/>
              <a:t>¿</a:t>
            </a:r>
            <a:r>
              <a:rPr lang="es-ES_tradnl" sz="2400" dirty="0"/>
              <a:t>Usó su tarjeta de crédito para pagarle a un consejero matrimonial</a:t>
            </a:r>
            <a:r>
              <a:rPr lang="es-ES_tradnl" sz="2400" dirty="0" smtClean="0"/>
              <a:t>? Si </a:t>
            </a:r>
            <a:r>
              <a:rPr lang="es-ES_tradnl" sz="2400" dirty="0"/>
              <a:t>lo hiciera, su crédito podría verse reducido, porque el divorcio es costoso y afecta la capacidad de las personas para hacer pagos de crédito. </a:t>
            </a:r>
            <a:endParaRPr lang="es-ES_tradnl" sz="2400" dirty="0" smtClean="0"/>
          </a:p>
        </p:txBody>
      </p:sp>
    </p:spTree>
    <p:extLst>
      <p:ext uri="{BB962C8B-B14F-4D97-AF65-F5344CB8AC3E}">
        <p14:creationId xmlns:p14="http://schemas.microsoft.com/office/powerpoint/2010/main" val="1457407734"/>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68</a:t>
            </a:fld>
            <a:endParaRPr lang="en-US" sz="1600" dirty="0"/>
          </a:p>
        </p:txBody>
      </p:sp>
      <p:sp>
        <p:nvSpPr>
          <p:cNvPr id="8" name="Título 1"/>
          <p:cNvSpPr txBox="1">
            <a:spLocks/>
          </p:cNvSpPr>
          <p:nvPr/>
        </p:nvSpPr>
        <p:spPr>
          <a:xfrm>
            <a:off x="770399" y="595018"/>
            <a:ext cx="10325749" cy="84877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Introducción</a:t>
            </a:r>
            <a:endParaRPr lang="en-US" sz="4400" dirty="0"/>
          </a:p>
        </p:txBody>
      </p:sp>
      <p:sp>
        <p:nvSpPr>
          <p:cNvPr id="3" name="CuadroTexto 2"/>
          <p:cNvSpPr txBox="1"/>
          <p:nvPr/>
        </p:nvSpPr>
        <p:spPr>
          <a:xfrm>
            <a:off x="649519" y="2075385"/>
            <a:ext cx="11313042" cy="2308324"/>
          </a:xfrm>
          <a:prstGeom prst="rect">
            <a:avLst/>
          </a:prstGeom>
          <a:noFill/>
        </p:spPr>
        <p:txBody>
          <a:bodyPr wrap="square" rtlCol="0">
            <a:spAutoFit/>
          </a:bodyPr>
          <a:lstStyle/>
          <a:p>
            <a:pPr marL="342900" indent="-342900">
              <a:spcBef>
                <a:spcPts val="600"/>
              </a:spcBef>
              <a:spcAft>
                <a:spcPts val="600"/>
              </a:spcAft>
              <a:buFont typeface="Arial" charset="0"/>
              <a:buChar char="•"/>
            </a:pPr>
            <a:r>
              <a:rPr lang="es-ES_tradnl" sz="2400" dirty="0"/>
              <a:t>En otro ejemplo citado por </a:t>
            </a:r>
            <a:r>
              <a:rPr lang="es-ES_tradnl" sz="2400" dirty="0" err="1"/>
              <a:t>Andrejevic</a:t>
            </a:r>
            <a:r>
              <a:rPr lang="es-ES_tradnl" sz="2400" dirty="0"/>
              <a:t>, el </a:t>
            </a:r>
            <a:r>
              <a:rPr lang="es-ES_tradnl" sz="2400" dirty="0" err="1"/>
              <a:t>Heritage</a:t>
            </a:r>
            <a:r>
              <a:rPr lang="es-ES_tradnl" sz="2400" dirty="0"/>
              <a:t> </a:t>
            </a:r>
            <a:r>
              <a:rPr lang="es-ES_tradnl" sz="2400" dirty="0" err="1"/>
              <a:t>Health</a:t>
            </a:r>
            <a:r>
              <a:rPr lang="es-ES_tradnl" sz="2400" dirty="0"/>
              <a:t> </a:t>
            </a:r>
            <a:r>
              <a:rPr lang="es-ES_tradnl" sz="2400" dirty="0" err="1"/>
              <a:t>Prize</a:t>
            </a:r>
            <a:r>
              <a:rPr lang="es-ES_tradnl" sz="2400" dirty="0"/>
              <a:t> organizó una competencia organizada por </a:t>
            </a:r>
            <a:r>
              <a:rPr lang="es-ES_tradnl" sz="2400" u="sng" dirty="0" err="1"/>
              <a:t>Kaggle</a:t>
            </a:r>
            <a:r>
              <a:rPr lang="es-ES_tradnl" sz="2400" dirty="0"/>
              <a:t>, una compañía que se especializa en algoritmos predictivos de crowdsourcing, utilizando datos de salud anónimos para producir un algoritmo que predice mejor qué pacientes podrían ser hospitalizados. Tal predicción podría resultar en una intervención de salud útil y preventiva o, más ominosamente, en opciones reducidas para el seguro de salud, señala </a:t>
            </a:r>
            <a:r>
              <a:rPr lang="es-ES_tradnl" sz="2400" dirty="0" err="1"/>
              <a:t>Andrejevic</a:t>
            </a:r>
            <a:r>
              <a:rPr lang="es-ES_tradnl" sz="2400" dirty="0"/>
              <a:t>.</a:t>
            </a:r>
            <a:endParaRPr lang="es-ES_tradnl" sz="2400" dirty="0"/>
          </a:p>
        </p:txBody>
      </p:sp>
    </p:spTree>
    <p:extLst>
      <p:ext uri="{BB962C8B-B14F-4D97-AF65-F5344CB8AC3E}">
        <p14:creationId xmlns:p14="http://schemas.microsoft.com/office/powerpoint/2010/main" val="147410867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7</a:t>
            </a:fld>
            <a:endParaRPr lang="en-US" sz="1600" dirty="0"/>
          </a:p>
        </p:txBody>
      </p:sp>
      <p:sp>
        <p:nvSpPr>
          <p:cNvPr id="8" name="Título 1"/>
          <p:cNvSpPr txBox="1">
            <a:spLocks/>
          </p:cNvSpPr>
          <p:nvPr/>
        </p:nvSpPr>
        <p:spPr>
          <a:xfrm>
            <a:off x="770399" y="595018"/>
            <a:ext cx="10325749" cy="87772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Automatizando el análisis </a:t>
            </a:r>
            <a:r>
              <a:rPr lang="es-ES" sz="4400" smtClean="0"/>
              <a:t>de datos</a:t>
            </a:r>
            <a:endParaRPr lang="en-US" sz="4400" dirty="0"/>
          </a:p>
        </p:txBody>
      </p:sp>
      <p:sp>
        <p:nvSpPr>
          <p:cNvPr id="5" name="Marcador de contenido 2"/>
          <p:cNvSpPr txBox="1">
            <a:spLocks/>
          </p:cNvSpPr>
          <p:nvPr/>
        </p:nvSpPr>
        <p:spPr>
          <a:xfrm>
            <a:off x="907560" y="1897811"/>
            <a:ext cx="10385280" cy="4571124"/>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La capacidad de manipular números de múltiples maneras es impresionante, pero tiene poco que ver con la </a:t>
            </a:r>
            <a:r>
              <a:rPr lang="es-ES_tradnl" sz="2400" i="1" dirty="0"/>
              <a:t>calidad</a:t>
            </a:r>
            <a:r>
              <a:rPr lang="es-ES_tradnl" sz="2400" dirty="0"/>
              <a:t> de la investigación. </a:t>
            </a:r>
            <a:endParaRPr lang="es-ES_tradnl" sz="2400" dirty="0" smtClean="0"/>
          </a:p>
          <a:p>
            <a:pPr marL="342900" indent="-342900">
              <a:spcBef>
                <a:spcPts val="600"/>
              </a:spcBef>
              <a:spcAft>
                <a:spcPts val="600"/>
              </a:spcAft>
              <a:buFont typeface="Arial" charset="0"/>
              <a:buChar char="•"/>
            </a:pPr>
            <a:r>
              <a:rPr lang="es-ES_tradnl" sz="2400" dirty="0" smtClean="0"/>
              <a:t>Esto </a:t>
            </a:r>
            <a:r>
              <a:rPr lang="es-ES_tradnl" sz="2400" dirty="0"/>
              <a:t>último depende, como </a:t>
            </a:r>
            <a:r>
              <a:rPr lang="es-ES_tradnl" sz="2400" dirty="0" smtClean="0"/>
              <a:t>antes </a:t>
            </a:r>
            <a:r>
              <a:rPr lang="es-ES_tradnl" sz="2400" dirty="0"/>
              <a:t>de la computación, de la validez de los datos de contenido. </a:t>
            </a:r>
            <a:endParaRPr lang="es-ES_tradnl" sz="2400" dirty="0" smtClean="0"/>
          </a:p>
          <a:p>
            <a:pPr marL="342900" indent="-342900">
              <a:spcBef>
                <a:spcPts val="600"/>
              </a:spcBef>
              <a:spcAft>
                <a:spcPts val="600"/>
              </a:spcAft>
              <a:buFont typeface="Arial" charset="0"/>
              <a:buChar char="•"/>
            </a:pPr>
            <a:r>
              <a:rPr lang="es-ES_tradnl" sz="2400" dirty="0" smtClean="0"/>
              <a:t>Poder </a:t>
            </a:r>
            <a:r>
              <a:rPr lang="es-ES_tradnl" sz="2400" dirty="0"/>
              <a:t>decir que "economía" apareció exactamente en 27,426 de 570,321 tweets capturados durante una convención política no nos dice nada sobre el contexto del uso de esa palabra, o su impacto. </a:t>
            </a:r>
            <a:endParaRPr lang="es-ES_tradnl" sz="2400" dirty="0" smtClean="0"/>
          </a:p>
          <a:p>
            <a:pPr marL="342900" indent="-342900">
              <a:spcBef>
                <a:spcPts val="600"/>
              </a:spcBef>
              <a:spcAft>
                <a:spcPts val="600"/>
              </a:spcAft>
              <a:buFont typeface="Arial" charset="0"/>
              <a:buChar char="•"/>
            </a:pPr>
            <a:r>
              <a:rPr lang="es-ES_tradnl" sz="2400" dirty="0" smtClean="0"/>
              <a:t>Si </a:t>
            </a:r>
            <a:r>
              <a:rPr lang="es-ES_tradnl" sz="2400" dirty="0"/>
              <a:t>bien los investigadores innovadores continúan encontrando nuevas formas de usar la informática en el análisis de contenido, esos usos siguen siendo principalmente para identificar y acceder a contenido, almacenar y administrar </a:t>
            </a:r>
            <a:r>
              <a:rPr lang="es-ES_tradnl" sz="2400" dirty="0" smtClean="0"/>
              <a:t>contenido</a:t>
            </a:r>
            <a:r>
              <a:rPr lang="es-ES_tradnl" sz="2400" dirty="0"/>
              <a:t>. </a:t>
            </a:r>
            <a:endParaRPr lang="es-ES" sz="2400" dirty="0"/>
          </a:p>
        </p:txBody>
      </p:sp>
    </p:spTree>
    <p:extLst>
      <p:ext uri="{BB962C8B-B14F-4D97-AF65-F5344CB8AC3E}">
        <p14:creationId xmlns:p14="http://schemas.microsoft.com/office/powerpoint/2010/main" val="543832527"/>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8</a:t>
            </a:fld>
            <a:endParaRPr lang="en-US" sz="1600" dirty="0"/>
          </a:p>
        </p:txBody>
      </p:sp>
      <p:sp>
        <p:nvSpPr>
          <p:cNvPr id="8" name="Título 1"/>
          <p:cNvSpPr txBox="1">
            <a:spLocks/>
          </p:cNvSpPr>
          <p:nvPr/>
        </p:nvSpPr>
        <p:spPr>
          <a:xfrm>
            <a:off x="770399" y="595018"/>
            <a:ext cx="10325749" cy="877720"/>
          </a:xfrm>
          <a:prstGeom prst="rect">
            <a:avLst/>
          </a:prstGeom>
        </p:spPr>
        <p:txBody>
          <a:bodyPr>
            <a:normAutofit fontScale="85000" lnSpcReduction="2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Uso de computadoras para buscar, acceder y almacenar contenido</a:t>
            </a:r>
            <a:endParaRPr lang="en-US" sz="4400" dirty="0"/>
          </a:p>
        </p:txBody>
      </p:sp>
      <p:sp>
        <p:nvSpPr>
          <p:cNvPr id="5" name="Marcador de contenido 2"/>
          <p:cNvSpPr txBox="1">
            <a:spLocks/>
          </p:cNvSpPr>
          <p:nvPr/>
        </p:nvSpPr>
        <p:spPr>
          <a:xfrm>
            <a:off x="907560" y="1897811"/>
            <a:ext cx="10385280" cy="4571124"/>
          </a:xfrm>
          <a:prstGeom prst="rect">
            <a:avLst/>
          </a:prstGeom>
        </p:spPr>
        <p:txBody>
          <a:bodyPr>
            <a:normAutofit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t>Las computadoras permiten a los académicos acceder a bases de datos y archivos a través de bibliotecas, servicios en línea e Internet, ampliando así la base de contenido disponible para el estudio. </a:t>
            </a:r>
            <a:endParaRPr lang="es-ES_tradnl" sz="2400" dirty="0" smtClean="0"/>
          </a:p>
          <a:p>
            <a:pPr marL="342900" indent="-342900">
              <a:spcBef>
                <a:spcPts val="600"/>
              </a:spcBef>
              <a:spcAft>
                <a:spcPts val="600"/>
              </a:spcAft>
              <a:buFont typeface="Arial" charset="0"/>
              <a:buChar char="•"/>
            </a:pPr>
            <a:r>
              <a:rPr lang="es-ES_tradnl" sz="2400" dirty="0" smtClean="0"/>
              <a:t>Grandes </a:t>
            </a:r>
            <a:r>
              <a:rPr lang="es-ES_tradnl" sz="2400" dirty="0"/>
              <a:t>periódicos de EE. UU., </a:t>
            </a:r>
            <a:r>
              <a:rPr lang="es-ES_tradnl" sz="2400" dirty="0" smtClean="0"/>
              <a:t>como </a:t>
            </a:r>
            <a:r>
              <a:rPr lang="es-ES_tradnl" sz="2400" dirty="0"/>
              <a:t>el New York Times y el Washington Post, han sido indexados durante muchos años, lo que permite a los académicos acceder a historias sobre temas particulares y permite explorar el cambio a lo largo del </a:t>
            </a:r>
            <a:r>
              <a:rPr lang="es-ES_tradnl" sz="2400" dirty="0" smtClean="0"/>
              <a:t>tiempo.</a:t>
            </a:r>
          </a:p>
          <a:p>
            <a:pPr marL="342900" indent="-342900">
              <a:spcBef>
                <a:spcPts val="600"/>
              </a:spcBef>
              <a:spcAft>
                <a:spcPts val="600"/>
              </a:spcAft>
              <a:buFont typeface="Arial" charset="0"/>
              <a:buChar char="•"/>
            </a:pPr>
            <a:r>
              <a:rPr lang="es-ES_tradnl" sz="2400" dirty="0" smtClean="0"/>
              <a:t>Sin </a:t>
            </a:r>
            <a:r>
              <a:rPr lang="es-ES_tradnl" sz="2400" dirty="0"/>
              <a:t>embargo, muchos periódicos aún no están completamente indexados, aunque un número creciente tiene copias digitales de su texto que pueden ser buscadas por palabras clave. Aun así, la comparabilidad directa entre periódicos indexados individuales puede ser problemática, ya que los grupos de temas o temas son una función del archivero. El contenido de los investigadores que analiza las noticias de televisión ha recurrido tradicionalmente a los Archivos de Noticias de Televisión de </a:t>
            </a:r>
            <a:r>
              <a:rPr lang="es-ES_tradnl" sz="2400" dirty="0" err="1"/>
              <a:t>Vanderbilt</a:t>
            </a:r>
            <a:r>
              <a:rPr lang="es-ES_tradnl" sz="2400" dirty="0"/>
              <a:t>. </a:t>
            </a:r>
            <a:endParaRPr lang="es-ES" sz="2400" dirty="0"/>
          </a:p>
        </p:txBody>
      </p:sp>
    </p:spTree>
    <p:extLst>
      <p:ext uri="{BB962C8B-B14F-4D97-AF65-F5344CB8AC3E}">
        <p14:creationId xmlns:p14="http://schemas.microsoft.com/office/powerpoint/2010/main" val="155024425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9</a:t>
            </a:fld>
            <a:endParaRPr lang="en-US" sz="1600" dirty="0"/>
          </a:p>
        </p:txBody>
      </p:sp>
      <p:sp>
        <p:nvSpPr>
          <p:cNvPr id="8" name="Título 1"/>
          <p:cNvSpPr txBox="1">
            <a:spLocks/>
          </p:cNvSpPr>
          <p:nvPr/>
        </p:nvSpPr>
        <p:spPr>
          <a:xfrm>
            <a:off x="770399" y="595018"/>
            <a:ext cx="10325749" cy="877720"/>
          </a:xfrm>
          <a:prstGeom prst="rect">
            <a:avLst/>
          </a:prstGeom>
        </p:spPr>
        <p:txBody>
          <a:bodyPr>
            <a:normAutofit fontScale="85000" lnSpcReduction="2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Uso de computadoras para buscar, acceder y almacenar contenido</a:t>
            </a:r>
            <a:endParaRPr lang="en-US" sz="4400" dirty="0"/>
          </a:p>
        </p:txBody>
      </p:sp>
      <p:sp>
        <p:nvSpPr>
          <p:cNvPr id="5" name="Marcador de contenido 2"/>
          <p:cNvSpPr txBox="1">
            <a:spLocks/>
          </p:cNvSpPr>
          <p:nvPr/>
        </p:nvSpPr>
        <p:spPr>
          <a:xfrm>
            <a:off x="907560" y="1897811"/>
            <a:ext cx="10385280" cy="4571124"/>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342900" indent="-342900">
              <a:spcBef>
                <a:spcPts val="600"/>
              </a:spcBef>
              <a:spcAft>
                <a:spcPts val="600"/>
              </a:spcAft>
              <a:buFont typeface="Arial" charset="0"/>
              <a:buChar char="•"/>
            </a:pPr>
            <a:r>
              <a:rPr lang="es-ES_tradnl" sz="2400" dirty="0">
                <a:hlinkClick r:id="rId3"/>
              </a:rPr>
              <a:t>https://</a:t>
            </a:r>
            <a:r>
              <a:rPr lang="es-ES_tradnl" sz="2400" dirty="0" smtClean="0">
                <a:hlinkClick r:id="rId3"/>
              </a:rPr>
              <a:t>tvnews.vanderbilt.edu</a:t>
            </a:r>
            <a:r>
              <a:rPr lang="es-ES_tradnl" sz="2400" dirty="0" smtClean="0"/>
              <a:t> - </a:t>
            </a:r>
            <a:r>
              <a:rPr lang="en-US" sz="2400" dirty="0"/>
              <a:t>Vanderbilt Television News Archives</a:t>
            </a:r>
            <a:endParaRPr lang="es-ES_tradnl" sz="2400" dirty="0"/>
          </a:p>
          <a:p>
            <a:pPr marL="342900" indent="-342900">
              <a:spcBef>
                <a:spcPts val="600"/>
              </a:spcBef>
              <a:spcAft>
                <a:spcPts val="600"/>
              </a:spcAft>
              <a:buFont typeface="Arial" charset="0"/>
              <a:buChar char="•"/>
            </a:pPr>
            <a:r>
              <a:rPr lang="es-ES_tradnl" sz="2400" dirty="0" smtClean="0"/>
              <a:t>Los </a:t>
            </a:r>
            <a:r>
              <a:rPr lang="es-ES_tradnl" sz="2400" dirty="0"/>
              <a:t>archivos se pueden buscar por computadora por tema, palabra clave, año, red y programa. </a:t>
            </a:r>
            <a:r>
              <a:rPr lang="es-ES_tradnl" sz="2400" dirty="0" err="1"/>
              <a:t>Vanderbilt</a:t>
            </a:r>
            <a:r>
              <a:rPr lang="es-ES_tradnl" sz="2400" dirty="0"/>
              <a:t> ofrece videos y videos en tiempo real de programas de noticias por un precio, pero una colección de </a:t>
            </a:r>
            <a:r>
              <a:rPr lang="es-ES_tradnl" sz="2400" i="1" dirty="0" err="1" smtClean="0"/>
              <a:t>abstracts</a:t>
            </a:r>
            <a:r>
              <a:rPr lang="es-ES_tradnl" sz="2400" dirty="0" smtClean="0"/>
              <a:t> gratuitos </a:t>
            </a:r>
            <a:r>
              <a:rPr lang="es-ES_tradnl" sz="2400" dirty="0"/>
              <a:t>está disponible en los noticieros de televisión de la red (ABC, CBS y NBC) que datan de 1968; también incluye FOX, CNN y PBS, aunque no se remonta a 1968. </a:t>
            </a:r>
            <a:endParaRPr lang="es-ES_tradnl" sz="2400" dirty="0" smtClean="0"/>
          </a:p>
          <a:p>
            <a:pPr marL="342900" indent="-342900">
              <a:spcBef>
                <a:spcPts val="600"/>
              </a:spcBef>
              <a:spcAft>
                <a:spcPts val="600"/>
              </a:spcAft>
              <a:buFont typeface="Arial" charset="0"/>
              <a:buChar char="•"/>
            </a:pPr>
            <a:r>
              <a:rPr lang="es-ES_tradnl" sz="2400" dirty="0" smtClean="0"/>
              <a:t>La </a:t>
            </a:r>
            <a:r>
              <a:rPr lang="es-ES_tradnl" sz="2400" dirty="0"/>
              <a:t>colección también cuenta con más de 8,000 horas de convenciones políticas grabadas, conferencias de prensa presidenciales, cobertura de campañas políticas, cobertura de audiencias en el Senado y grandes eventos nacionales e internacionales</a:t>
            </a:r>
            <a:r>
              <a:rPr lang="es-ES_tradnl" sz="2400" dirty="0" smtClean="0"/>
              <a:t>.</a:t>
            </a:r>
          </a:p>
        </p:txBody>
      </p:sp>
    </p:spTree>
    <p:extLst>
      <p:ext uri="{BB962C8B-B14F-4D97-AF65-F5344CB8AC3E}">
        <p14:creationId xmlns:p14="http://schemas.microsoft.com/office/powerpoint/2010/main" val="542911346"/>
      </p:ext>
    </p:extLst>
  </p:cSld>
  <p:clrMapOvr>
    <a:masterClrMapping/>
  </p:clrMapOvr>
  <p:timing>
    <p:tnLst>
      <p:par>
        <p:cTn id="1" dur="indefinite" restart="never" nodeType="tmRoot"/>
      </p:par>
    </p:tnLst>
  </p:timing>
</p:sld>
</file>

<file path=ppt/theme/theme1.xml><?xml version="1.0" encoding="utf-8"?>
<a:theme xmlns:a="http://schemas.openxmlformats.org/drawingml/2006/main" name="Retrospección">
  <a:themeElements>
    <a:clrScheme name="Retrospección">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Retrospección">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ción">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02006FA4-1611-4B07-AF7F-85CF6D20EB3E}"/>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38559</TotalTime>
  <Words>6592</Words>
  <Application>Microsoft Macintosh PowerPoint</Application>
  <PresentationFormat>Panorámica</PresentationFormat>
  <Paragraphs>369</Paragraphs>
  <Slides>68</Slides>
  <Notes>63</Notes>
  <HiddenSlides>0</HiddenSlides>
  <MMClips>0</MMClips>
  <ScaleCrop>false</ScaleCrop>
  <HeadingPairs>
    <vt:vector size="6" baseType="variant">
      <vt:variant>
        <vt:lpstr>Fuentes usadas</vt:lpstr>
      </vt:variant>
      <vt:variant>
        <vt:i4>8</vt:i4>
      </vt:variant>
      <vt:variant>
        <vt:lpstr>Tema</vt:lpstr>
      </vt:variant>
      <vt:variant>
        <vt:i4>1</vt:i4>
      </vt:variant>
      <vt:variant>
        <vt:lpstr>Títulos de diapositiva</vt:lpstr>
      </vt:variant>
      <vt:variant>
        <vt:i4>68</vt:i4>
      </vt:variant>
    </vt:vector>
  </HeadingPairs>
  <TitlesOfParts>
    <vt:vector size="77" baseType="lpstr">
      <vt:lpstr>Arial Narrow</vt:lpstr>
      <vt:lpstr>Calibri</vt:lpstr>
      <vt:lpstr>Calibri Light</vt:lpstr>
      <vt:lpstr>Mangal</vt:lpstr>
      <vt:lpstr>Symbol</vt:lpstr>
      <vt:lpstr>Times New Roman</vt:lpstr>
      <vt:lpstr>Wingdings</vt:lpstr>
      <vt:lpstr>Arial</vt:lpstr>
      <vt:lpstr>Retrospección</vt:lpstr>
      <vt:lpstr>Universidad Casa Grande    Maestría de Comunicación Digital</vt:lpstr>
      <vt:lpstr>Taller 1: </vt:lpstr>
      <vt:lpstr>Google Scholar para filtrar investigaciones previas Sci-hub para acceso libre a artículos académicos</vt:lpstr>
      <vt:lpstr>Presentación de PowerPoint</vt:lpstr>
      <vt:lpstr>Computer-mediated Data Analysis </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Notas y recomendaciones</vt:lpstr>
      <vt:lpstr>MODULO 3  La importancia de los datos y su análisis</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MODULO 4  La abundancia de los datos y su consecuencia</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Modeling Users Preferences in Online Social Networks</dc:title>
  <dc:creator>Lorena Recalde</dc:creator>
  <cp:lastModifiedBy>Lorena Recalde</cp:lastModifiedBy>
  <cp:revision>442</cp:revision>
  <dcterms:created xsi:type="dcterms:W3CDTF">2018-09-05T16:34:01Z</dcterms:created>
  <dcterms:modified xsi:type="dcterms:W3CDTF">2019-09-14T10:18:29Z</dcterms:modified>
</cp:coreProperties>
</file>